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2" r:id="rId4"/>
  </p:sldMasterIdLst>
  <p:notesMasterIdLst>
    <p:notesMasterId r:id="rId33"/>
  </p:notesMasterIdLst>
  <p:sldIdLst>
    <p:sldId id="256" r:id="rId5"/>
    <p:sldId id="284" r:id="rId6"/>
    <p:sldId id="343" r:id="rId7"/>
    <p:sldId id="341" r:id="rId8"/>
    <p:sldId id="361" r:id="rId9"/>
    <p:sldId id="351" r:id="rId10"/>
    <p:sldId id="274" r:id="rId11"/>
    <p:sldId id="373" r:id="rId12"/>
    <p:sldId id="382" r:id="rId13"/>
    <p:sldId id="363" r:id="rId14"/>
    <p:sldId id="378" r:id="rId15"/>
    <p:sldId id="362" r:id="rId16"/>
    <p:sldId id="365" r:id="rId17"/>
    <p:sldId id="377" r:id="rId18"/>
    <p:sldId id="376" r:id="rId19"/>
    <p:sldId id="357" r:id="rId20"/>
    <p:sldId id="356" r:id="rId21"/>
    <p:sldId id="379" r:id="rId22"/>
    <p:sldId id="381" r:id="rId23"/>
    <p:sldId id="271" r:id="rId24"/>
    <p:sldId id="355" r:id="rId25"/>
    <p:sldId id="358" r:id="rId26"/>
    <p:sldId id="359" r:id="rId27"/>
    <p:sldId id="380" r:id="rId28"/>
    <p:sldId id="367" r:id="rId29"/>
    <p:sldId id="374" r:id="rId30"/>
    <p:sldId id="348" r:id="rId31"/>
    <p:sldId id="37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7A41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7" autoAdjust="0"/>
    <p:restoredTop sz="80653" autoAdjust="0"/>
  </p:normalViewPr>
  <p:slideViewPr>
    <p:cSldViewPr snapToGrid="0">
      <p:cViewPr varScale="1">
        <p:scale>
          <a:sx n="86" d="100"/>
          <a:sy n="86" d="100"/>
        </p:scale>
        <p:origin x="10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image" Target="../media/image13.png"/><Relationship Id="rId4" Type="http://schemas.openxmlformats.org/officeDocument/2006/relationships/image" Target="../media/image1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image" Target="../media/image13.png"/><Relationship Id="rId4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72703F-EB58-4B0C-8B2A-EDF2A51B2C6C}" type="doc">
      <dgm:prSet loTypeId="urn:microsoft.com/office/officeart/2019/1/layout/PeoplePortraitsList" loCatId="profi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CA95F9-8BCF-40C1-B842-BCFFD43632F6}">
      <dgm:prSet custT="1"/>
      <dgm:spPr/>
      <dgm:t>
        <a:bodyPr/>
        <a:lstStyle/>
        <a:p>
          <a:pPr algn="ctr">
            <a:lnSpc>
              <a:spcPct val="100000"/>
            </a:lnSpc>
            <a:defRPr b="1" spc="20">
              <a:latin typeface="+mj-lt"/>
            </a:defRPr>
          </a:pPr>
          <a:r>
            <a:rPr lang="en-US" sz="2000" b="1" dirty="0">
              <a:solidFill>
                <a:schemeClr val="accent3"/>
              </a:solidFill>
            </a:rPr>
            <a:t>Timing</a:t>
          </a:r>
          <a:br>
            <a:rPr lang="en-US" sz="1600" dirty="0">
              <a:solidFill>
                <a:sysClr val="windowText" lastClr="000000"/>
              </a:solidFill>
            </a:rPr>
          </a:br>
          <a:endParaRPr lang="en-US" sz="1600" b="0" dirty="0">
            <a:solidFill>
              <a:schemeClr val="tx1"/>
            </a:solidFill>
            <a:latin typeface="+mn-lt"/>
          </a:endParaRPr>
        </a:p>
      </dgm:t>
    </dgm:pt>
    <dgm:pt modelId="{FC4F4986-5DCD-4DC2-B7FD-2C5FABEF9979}" type="parTrans" cxnId="{E6EDE7CF-5B3F-4E2C-99EE-D5462F0EC9CE}">
      <dgm:prSet/>
      <dgm:spPr/>
      <dgm:t>
        <a:bodyPr/>
        <a:lstStyle/>
        <a:p>
          <a:endParaRPr lang="en-US"/>
        </a:p>
      </dgm:t>
    </dgm:pt>
    <dgm:pt modelId="{D868EA7F-D868-4231-86D5-66D9B2DF2F62}" type="sibTrans" cxnId="{E6EDE7CF-5B3F-4E2C-99EE-D5462F0EC9CE}">
      <dgm:prSet/>
      <dgm:spPr/>
      <dgm:t>
        <a:bodyPr/>
        <a:lstStyle/>
        <a:p>
          <a:endParaRPr lang="en-US"/>
        </a:p>
      </dgm:t>
    </dgm:pt>
    <dgm:pt modelId="{1E293C9C-50F7-4DF0-A45F-EF6AA41E15B2}">
      <dgm:prSet custT="1"/>
      <dgm:spPr/>
      <dgm:t>
        <a:bodyPr/>
        <a:lstStyle/>
        <a:p>
          <a:pPr algn="ctr">
            <a:lnSpc>
              <a:spcPct val="100000"/>
            </a:lnSpc>
            <a:defRPr b="1" spc="20">
              <a:latin typeface="+mj-lt"/>
            </a:defRPr>
          </a:pPr>
          <a:r>
            <a:rPr lang="en-US" sz="2000" b="1" i="0" dirty="0">
              <a:solidFill>
                <a:schemeClr val="accent3"/>
              </a:solidFill>
            </a:rPr>
            <a:t>Eye Contact</a:t>
          </a:r>
          <a:br>
            <a:rPr lang="en-US" sz="1600" dirty="0">
              <a:solidFill>
                <a:schemeClr val="tx1"/>
              </a:solidFill>
            </a:rPr>
          </a:br>
          <a:endParaRPr lang="en-US" sz="1600" b="0" dirty="0">
            <a:solidFill>
              <a:schemeClr val="tx1"/>
            </a:solidFill>
            <a:latin typeface="+mn-lt"/>
          </a:endParaRPr>
        </a:p>
      </dgm:t>
    </dgm:pt>
    <dgm:pt modelId="{04936CC5-1B2F-4620-ABDF-F195956C3F4A}" type="parTrans" cxnId="{A7E7000F-0D10-4D88-844F-C9CB2A6A39DA}">
      <dgm:prSet/>
      <dgm:spPr/>
      <dgm:t>
        <a:bodyPr/>
        <a:lstStyle/>
        <a:p>
          <a:endParaRPr lang="en-US"/>
        </a:p>
      </dgm:t>
    </dgm:pt>
    <dgm:pt modelId="{E019F05B-61F4-4915-9D10-5D6F328EA591}" type="sibTrans" cxnId="{A7E7000F-0D10-4D88-844F-C9CB2A6A39DA}">
      <dgm:prSet/>
      <dgm:spPr/>
      <dgm:t>
        <a:bodyPr/>
        <a:lstStyle/>
        <a:p>
          <a:endParaRPr lang="en-US"/>
        </a:p>
      </dgm:t>
    </dgm:pt>
    <dgm:pt modelId="{DA3F2F2F-B5A8-4CFD-ABCE-1BC48CD913AF}">
      <dgm:prSet custT="1"/>
      <dgm:spPr/>
      <dgm:t>
        <a:bodyPr/>
        <a:lstStyle/>
        <a:p>
          <a:pPr algn="ctr">
            <a:lnSpc>
              <a:spcPct val="100000"/>
            </a:lnSpc>
            <a:defRPr b="1" spc="20">
              <a:latin typeface="+mj-lt"/>
            </a:defRPr>
          </a:pPr>
          <a:r>
            <a:rPr lang="en-US" sz="2000" b="1" dirty="0">
              <a:solidFill>
                <a:schemeClr val="accent3"/>
              </a:solidFill>
            </a:rPr>
            <a:t>Proximity</a:t>
          </a:r>
          <a:br>
            <a:rPr lang="en-US" sz="1600" dirty="0">
              <a:solidFill>
                <a:schemeClr val="tx1"/>
              </a:solidFill>
            </a:rPr>
          </a:br>
          <a:endParaRPr lang="en-US" sz="1600" b="0" dirty="0">
            <a:solidFill>
              <a:schemeClr val="tx1"/>
            </a:solidFill>
            <a:latin typeface="+mn-lt"/>
          </a:endParaRPr>
        </a:p>
      </dgm:t>
    </dgm:pt>
    <dgm:pt modelId="{D4AFA5E0-6624-49A6-B10B-4FFA7483C001}" type="parTrans" cxnId="{307321D6-32A9-4F29-A35B-8328C6417311}">
      <dgm:prSet/>
      <dgm:spPr/>
      <dgm:t>
        <a:bodyPr/>
        <a:lstStyle/>
        <a:p>
          <a:endParaRPr lang="en-US"/>
        </a:p>
      </dgm:t>
    </dgm:pt>
    <dgm:pt modelId="{038FE749-6004-418E-86C7-7C1B1D7930F4}" type="sibTrans" cxnId="{307321D6-32A9-4F29-A35B-8328C6417311}">
      <dgm:prSet/>
      <dgm:spPr/>
      <dgm:t>
        <a:bodyPr/>
        <a:lstStyle/>
        <a:p>
          <a:endParaRPr lang="en-US"/>
        </a:p>
      </dgm:t>
    </dgm:pt>
    <dgm:pt modelId="{B2F9B3BC-1849-4A4A-BBE4-752B9B492C76}">
      <dgm:prSet custT="1"/>
      <dgm:spPr/>
      <dgm:t>
        <a:bodyPr/>
        <a:lstStyle/>
        <a:p>
          <a:pPr algn="ctr">
            <a:lnSpc>
              <a:spcPct val="100000"/>
            </a:lnSpc>
            <a:defRPr b="1" spc="20">
              <a:latin typeface="+mj-lt"/>
            </a:defRPr>
          </a:pPr>
          <a:r>
            <a:rPr lang="en-US" sz="2000" b="1" dirty="0">
              <a:solidFill>
                <a:schemeClr val="accent3"/>
              </a:solidFill>
            </a:rPr>
            <a:t>Pauses</a:t>
          </a:r>
          <a:br>
            <a:rPr lang="en-US" sz="1600" dirty="0">
              <a:solidFill>
                <a:schemeClr val="tx1"/>
              </a:solidFill>
            </a:rPr>
          </a:br>
          <a:endParaRPr lang="en-US" sz="1600" b="0" dirty="0">
            <a:solidFill>
              <a:schemeClr val="tx1"/>
            </a:solidFill>
            <a:latin typeface="+mn-lt"/>
          </a:endParaRPr>
        </a:p>
      </dgm:t>
    </dgm:pt>
    <dgm:pt modelId="{48FD486C-824F-4590-8CFC-BC1053E533DD}" type="parTrans" cxnId="{BB48F2B9-3F80-43D5-9223-76526A774C2D}">
      <dgm:prSet/>
      <dgm:spPr/>
      <dgm:t>
        <a:bodyPr/>
        <a:lstStyle/>
        <a:p>
          <a:endParaRPr lang="en-US"/>
        </a:p>
      </dgm:t>
    </dgm:pt>
    <dgm:pt modelId="{2946CE56-B018-4C0E-918D-0B36D170024F}" type="sibTrans" cxnId="{BB48F2B9-3F80-43D5-9223-76526A774C2D}">
      <dgm:prSet/>
      <dgm:spPr/>
      <dgm:t>
        <a:bodyPr/>
        <a:lstStyle/>
        <a:p>
          <a:endParaRPr lang="en-US"/>
        </a:p>
      </dgm:t>
    </dgm:pt>
    <dgm:pt modelId="{BF30E86D-EAFC-44CE-B56C-D7C5EC7742F3}" type="pres">
      <dgm:prSet presAssocID="{5C72703F-EB58-4B0C-8B2A-EDF2A51B2C6C}" presName="root" presStyleCnt="0">
        <dgm:presLayoutVars>
          <dgm:dir/>
          <dgm:resizeHandles val="exact"/>
        </dgm:presLayoutVars>
      </dgm:prSet>
      <dgm:spPr/>
    </dgm:pt>
    <dgm:pt modelId="{34A89649-B4A9-4A6F-8793-5A3DB37DDDA6}" type="pres">
      <dgm:prSet presAssocID="{23CA95F9-8BCF-40C1-B842-BCFFD43632F6}" presName="compNode" presStyleCnt="0"/>
      <dgm:spPr/>
    </dgm:pt>
    <dgm:pt modelId="{FFB9F511-6797-4909-9D3B-89EBC96F25A8}" type="pres">
      <dgm:prSet presAssocID="{23CA95F9-8BCF-40C1-B842-BCFFD43632F6}" presName="topSpace" presStyleCnt="0"/>
      <dgm:spPr/>
    </dgm:pt>
    <dgm:pt modelId="{73073D5B-7ADA-4F8B-AD34-0BE114905A44}" type="pres">
      <dgm:prSet presAssocID="{23CA95F9-8BCF-40C1-B842-BCFFD43632F6}" presName="photoElip" presStyleLbl="node1" presStyleIdx="0" presStyleCnt="4" custScaleX="135512" custScaleY="135512" custLinFactNeighborX="-1325" custLinFactNeighborY="1242"/>
      <dgm:spPr>
        <a:prstGeom prst="snip1Rect">
          <a:avLst/>
        </a:prstGeom>
        <a:blipFill rotWithShape="1">
          <a:blip xmlns:r="http://schemas.openxmlformats.org/officeDocument/2006/relationships" r:embed="rId1"/>
          <a:srcRect/>
          <a:stretch>
            <a:fillRect l="-6000" r="-6000"/>
          </a:stretch>
        </a:blipFill>
        <a:ln>
          <a:noFill/>
        </a:ln>
      </dgm:spPr>
    </dgm:pt>
    <dgm:pt modelId="{EE33220B-2292-4F19-BD6E-B7F529CD8414}" type="pres">
      <dgm:prSet presAssocID="{23CA95F9-8BCF-40C1-B842-BCFFD43632F6}" presName="iconSpace" presStyleCnt="0"/>
      <dgm:spPr/>
    </dgm:pt>
    <dgm:pt modelId="{FDFAF16A-4FD0-49F4-8593-32E9A31A4FF7}" type="pres">
      <dgm:prSet presAssocID="{23CA95F9-8BCF-40C1-B842-BCFFD43632F6}" presName="nameTx" presStyleLbl="revTx" presStyleIdx="0" presStyleCnt="8" custLinFactNeighborY="17872">
        <dgm:presLayoutVars>
          <dgm:chMax val="0"/>
          <dgm:chPref val="0"/>
        </dgm:presLayoutVars>
      </dgm:prSet>
      <dgm:spPr/>
    </dgm:pt>
    <dgm:pt modelId="{EEB88C88-E325-43D0-B163-BFD87C897361}" type="pres">
      <dgm:prSet presAssocID="{23CA95F9-8BCF-40C1-B842-BCFFD43632F6}" presName="txSpace" presStyleCnt="0"/>
      <dgm:spPr/>
    </dgm:pt>
    <dgm:pt modelId="{7D166BBB-55AF-452C-B9A0-94A1EE55FF4F}" type="pres">
      <dgm:prSet presAssocID="{23CA95F9-8BCF-40C1-B842-BCFFD43632F6}" presName="desTx" presStyleLbl="revTx" presStyleIdx="1" presStyleCnt="8">
        <dgm:presLayoutVars/>
      </dgm:prSet>
      <dgm:spPr/>
    </dgm:pt>
    <dgm:pt modelId="{860D3358-284A-4827-88CC-2F74FF5A1E56}" type="pres">
      <dgm:prSet presAssocID="{23CA95F9-8BCF-40C1-B842-BCFFD43632F6}" presName="bottSpace" presStyleCnt="0"/>
      <dgm:spPr/>
    </dgm:pt>
    <dgm:pt modelId="{0D4A0804-490F-47AA-B7FA-08C890B0D841}" type="pres">
      <dgm:prSet presAssocID="{D868EA7F-D868-4231-86D5-66D9B2DF2F62}" presName="sibTrans" presStyleCnt="0"/>
      <dgm:spPr/>
    </dgm:pt>
    <dgm:pt modelId="{E40BB94D-AE1C-4F05-8AA5-E9FA9A8CCCDE}" type="pres">
      <dgm:prSet presAssocID="{1E293C9C-50F7-4DF0-A45F-EF6AA41E15B2}" presName="compNode" presStyleCnt="0"/>
      <dgm:spPr/>
    </dgm:pt>
    <dgm:pt modelId="{1BC7C3C6-BE78-4F0A-9E69-54742F1AA0F3}" type="pres">
      <dgm:prSet presAssocID="{1E293C9C-50F7-4DF0-A45F-EF6AA41E15B2}" presName="topSpace" presStyleCnt="0"/>
      <dgm:spPr/>
    </dgm:pt>
    <dgm:pt modelId="{25238F18-07B8-41D8-8BD9-9F8514E8F9C4}" type="pres">
      <dgm:prSet presAssocID="{1E293C9C-50F7-4DF0-A45F-EF6AA41E15B2}" presName="photoElip" presStyleLbl="node1" presStyleIdx="1" presStyleCnt="4" custScaleX="135512" custScaleY="135512"/>
      <dgm:spPr>
        <a:prstGeom prst="snip1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</dgm:spPr>
    </dgm:pt>
    <dgm:pt modelId="{6FFE343B-847F-4D3F-A2F9-B95E826EC656}" type="pres">
      <dgm:prSet presAssocID="{1E293C9C-50F7-4DF0-A45F-EF6AA41E15B2}" presName="iconSpace" presStyleCnt="0"/>
      <dgm:spPr/>
    </dgm:pt>
    <dgm:pt modelId="{866F95BB-E9D9-40E2-AB9F-99D5F69BA82A}" type="pres">
      <dgm:prSet presAssocID="{1E293C9C-50F7-4DF0-A45F-EF6AA41E15B2}" presName="nameTx" presStyleLbl="revTx" presStyleIdx="2" presStyleCnt="8" custLinFactNeighborY="17872">
        <dgm:presLayoutVars>
          <dgm:chMax val="0"/>
          <dgm:chPref val="0"/>
        </dgm:presLayoutVars>
      </dgm:prSet>
      <dgm:spPr/>
    </dgm:pt>
    <dgm:pt modelId="{B22197FE-7BF1-485D-9B2D-0AD12CF41435}" type="pres">
      <dgm:prSet presAssocID="{1E293C9C-50F7-4DF0-A45F-EF6AA41E15B2}" presName="txSpace" presStyleCnt="0"/>
      <dgm:spPr/>
    </dgm:pt>
    <dgm:pt modelId="{1223E777-77CB-4A9A-BF21-12B513842696}" type="pres">
      <dgm:prSet presAssocID="{1E293C9C-50F7-4DF0-A45F-EF6AA41E15B2}" presName="desTx" presStyleLbl="revTx" presStyleIdx="3" presStyleCnt="8">
        <dgm:presLayoutVars/>
      </dgm:prSet>
      <dgm:spPr/>
    </dgm:pt>
    <dgm:pt modelId="{48A93FE3-F550-4840-B560-2DB8553BED7D}" type="pres">
      <dgm:prSet presAssocID="{1E293C9C-50F7-4DF0-A45F-EF6AA41E15B2}" presName="bottSpace" presStyleCnt="0"/>
      <dgm:spPr/>
    </dgm:pt>
    <dgm:pt modelId="{DCDF700C-8587-4AD0-95CF-A8CEBB3AD30B}" type="pres">
      <dgm:prSet presAssocID="{E019F05B-61F4-4915-9D10-5D6F328EA591}" presName="sibTrans" presStyleCnt="0"/>
      <dgm:spPr/>
    </dgm:pt>
    <dgm:pt modelId="{D5C9CF54-A3DB-4262-A188-C006BBF08A29}" type="pres">
      <dgm:prSet presAssocID="{DA3F2F2F-B5A8-4CFD-ABCE-1BC48CD913AF}" presName="compNode" presStyleCnt="0"/>
      <dgm:spPr/>
    </dgm:pt>
    <dgm:pt modelId="{EB21A753-DAF6-4914-9F97-D017DE4534D0}" type="pres">
      <dgm:prSet presAssocID="{DA3F2F2F-B5A8-4CFD-ABCE-1BC48CD913AF}" presName="topSpace" presStyleCnt="0"/>
      <dgm:spPr/>
    </dgm:pt>
    <dgm:pt modelId="{418E44D8-60E4-4008-9F09-1A652C62E8A6}" type="pres">
      <dgm:prSet presAssocID="{DA3F2F2F-B5A8-4CFD-ABCE-1BC48CD913AF}" presName="photoElip" presStyleLbl="node1" presStyleIdx="2" presStyleCnt="4" custScaleX="135512" custScaleY="135512"/>
      <dgm:spPr>
        <a:prstGeom prst="snip1Rect">
          <a:avLst/>
        </a:prstGeom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  <a:ln>
          <a:noFill/>
        </a:ln>
      </dgm:spPr>
    </dgm:pt>
    <dgm:pt modelId="{51349271-76B0-4CC0-A678-325A9A4D3475}" type="pres">
      <dgm:prSet presAssocID="{DA3F2F2F-B5A8-4CFD-ABCE-1BC48CD913AF}" presName="iconSpace" presStyleCnt="0"/>
      <dgm:spPr/>
    </dgm:pt>
    <dgm:pt modelId="{9B5C14B8-8D61-4009-9F8C-194486F530FA}" type="pres">
      <dgm:prSet presAssocID="{DA3F2F2F-B5A8-4CFD-ABCE-1BC48CD913AF}" presName="nameTx" presStyleLbl="revTx" presStyleIdx="4" presStyleCnt="8" custLinFactNeighborY="17872">
        <dgm:presLayoutVars>
          <dgm:chMax val="0"/>
          <dgm:chPref val="0"/>
        </dgm:presLayoutVars>
      </dgm:prSet>
      <dgm:spPr/>
    </dgm:pt>
    <dgm:pt modelId="{7C23080D-6185-431F-BAF8-5277AA3C0E29}" type="pres">
      <dgm:prSet presAssocID="{DA3F2F2F-B5A8-4CFD-ABCE-1BC48CD913AF}" presName="txSpace" presStyleCnt="0"/>
      <dgm:spPr/>
    </dgm:pt>
    <dgm:pt modelId="{EE420F84-477D-4635-BEF8-66426E9A259D}" type="pres">
      <dgm:prSet presAssocID="{DA3F2F2F-B5A8-4CFD-ABCE-1BC48CD913AF}" presName="desTx" presStyleLbl="revTx" presStyleIdx="5" presStyleCnt="8" custLinFactY="-45265" custLinFactNeighborX="14101" custLinFactNeighborY="-100000">
        <dgm:presLayoutVars/>
      </dgm:prSet>
      <dgm:spPr/>
    </dgm:pt>
    <dgm:pt modelId="{DB61A93F-5AE0-4A97-AFE4-E1EA7F61D044}" type="pres">
      <dgm:prSet presAssocID="{DA3F2F2F-B5A8-4CFD-ABCE-1BC48CD913AF}" presName="bottSpace" presStyleCnt="0"/>
      <dgm:spPr/>
    </dgm:pt>
    <dgm:pt modelId="{75D7FAE6-857D-40F6-B564-3F282FD27B77}" type="pres">
      <dgm:prSet presAssocID="{038FE749-6004-418E-86C7-7C1B1D7930F4}" presName="sibTrans" presStyleCnt="0"/>
      <dgm:spPr/>
    </dgm:pt>
    <dgm:pt modelId="{F836F72C-94C1-41ED-BA62-813057647F9C}" type="pres">
      <dgm:prSet presAssocID="{B2F9B3BC-1849-4A4A-BBE4-752B9B492C76}" presName="compNode" presStyleCnt="0"/>
      <dgm:spPr/>
    </dgm:pt>
    <dgm:pt modelId="{8D7BA638-A338-4090-BADA-C1ECE7868394}" type="pres">
      <dgm:prSet presAssocID="{B2F9B3BC-1849-4A4A-BBE4-752B9B492C76}" presName="topSpace" presStyleCnt="0"/>
      <dgm:spPr/>
    </dgm:pt>
    <dgm:pt modelId="{04A8E640-7EB5-4EF2-8C83-19A3E5328324}" type="pres">
      <dgm:prSet presAssocID="{B2F9B3BC-1849-4A4A-BBE4-752B9B492C76}" presName="photoElip" presStyleLbl="node1" presStyleIdx="3" presStyleCnt="4" custScaleX="135512" custScaleY="135512"/>
      <dgm:spPr>
        <a:prstGeom prst="snip1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</dgm:spPr>
    </dgm:pt>
    <dgm:pt modelId="{278B038A-7223-4C22-98FA-84D16AB2359F}" type="pres">
      <dgm:prSet presAssocID="{B2F9B3BC-1849-4A4A-BBE4-752B9B492C76}" presName="iconSpace" presStyleCnt="0"/>
      <dgm:spPr/>
    </dgm:pt>
    <dgm:pt modelId="{79C5F495-3DD9-41C8-99AE-150A333447D0}" type="pres">
      <dgm:prSet presAssocID="{B2F9B3BC-1849-4A4A-BBE4-752B9B492C76}" presName="nameTx" presStyleLbl="revTx" presStyleIdx="6" presStyleCnt="8" custLinFactNeighborY="17872">
        <dgm:presLayoutVars>
          <dgm:chMax val="0"/>
          <dgm:chPref val="0"/>
        </dgm:presLayoutVars>
      </dgm:prSet>
      <dgm:spPr/>
    </dgm:pt>
    <dgm:pt modelId="{0D329E5F-B8D6-4027-B396-6AF7DD7D0537}" type="pres">
      <dgm:prSet presAssocID="{B2F9B3BC-1849-4A4A-BBE4-752B9B492C76}" presName="txSpace" presStyleCnt="0"/>
      <dgm:spPr/>
    </dgm:pt>
    <dgm:pt modelId="{5A7600AF-A34B-4D03-B3D6-B3C760AE8E06}" type="pres">
      <dgm:prSet presAssocID="{B2F9B3BC-1849-4A4A-BBE4-752B9B492C76}" presName="desTx" presStyleLbl="revTx" presStyleIdx="7" presStyleCnt="8" custLinFactNeighborX="1819" custLinFactNeighborY="-7212">
        <dgm:presLayoutVars/>
      </dgm:prSet>
      <dgm:spPr/>
    </dgm:pt>
    <dgm:pt modelId="{F9799C58-A628-4E75-9DAC-6616D2E34649}" type="pres">
      <dgm:prSet presAssocID="{B2F9B3BC-1849-4A4A-BBE4-752B9B492C76}" presName="bottSpace" presStyleCnt="0"/>
      <dgm:spPr/>
    </dgm:pt>
  </dgm:ptLst>
  <dgm:cxnLst>
    <dgm:cxn modelId="{A7E7000F-0D10-4D88-844F-C9CB2A6A39DA}" srcId="{5C72703F-EB58-4B0C-8B2A-EDF2A51B2C6C}" destId="{1E293C9C-50F7-4DF0-A45F-EF6AA41E15B2}" srcOrd="1" destOrd="0" parTransId="{04936CC5-1B2F-4620-ABDF-F195956C3F4A}" sibTransId="{E019F05B-61F4-4915-9D10-5D6F328EA591}"/>
    <dgm:cxn modelId="{540FED75-CB4E-4EAD-804F-81226869B095}" type="presOf" srcId="{1E293C9C-50F7-4DF0-A45F-EF6AA41E15B2}" destId="{866F95BB-E9D9-40E2-AB9F-99D5F69BA82A}" srcOrd="0" destOrd="0" presId="urn:microsoft.com/office/officeart/2019/1/layout/PeoplePortraitsList"/>
    <dgm:cxn modelId="{4C525577-8965-4DD8-A876-005F65E1D723}" type="presOf" srcId="{B2F9B3BC-1849-4A4A-BBE4-752B9B492C76}" destId="{79C5F495-3DD9-41C8-99AE-150A333447D0}" srcOrd="0" destOrd="0" presId="urn:microsoft.com/office/officeart/2019/1/layout/PeoplePortraitsList"/>
    <dgm:cxn modelId="{103DE3A3-70BD-4C08-B354-5518A18B954E}" type="presOf" srcId="{DA3F2F2F-B5A8-4CFD-ABCE-1BC48CD913AF}" destId="{9B5C14B8-8D61-4009-9F8C-194486F530FA}" srcOrd="0" destOrd="0" presId="urn:microsoft.com/office/officeart/2019/1/layout/PeoplePortraitsList"/>
    <dgm:cxn modelId="{BB48F2B9-3F80-43D5-9223-76526A774C2D}" srcId="{5C72703F-EB58-4B0C-8B2A-EDF2A51B2C6C}" destId="{B2F9B3BC-1849-4A4A-BBE4-752B9B492C76}" srcOrd="3" destOrd="0" parTransId="{48FD486C-824F-4590-8CFC-BC1053E533DD}" sibTransId="{2946CE56-B018-4C0E-918D-0B36D170024F}"/>
    <dgm:cxn modelId="{E6EDE7CF-5B3F-4E2C-99EE-D5462F0EC9CE}" srcId="{5C72703F-EB58-4B0C-8B2A-EDF2A51B2C6C}" destId="{23CA95F9-8BCF-40C1-B842-BCFFD43632F6}" srcOrd="0" destOrd="0" parTransId="{FC4F4986-5DCD-4DC2-B7FD-2C5FABEF9979}" sibTransId="{D868EA7F-D868-4231-86D5-66D9B2DF2F62}"/>
    <dgm:cxn modelId="{307321D6-32A9-4F29-A35B-8328C6417311}" srcId="{5C72703F-EB58-4B0C-8B2A-EDF2A51B2C6C}" destId="{DA3F2F2F-B5A8-4CFD-ABCE-1BC48CD913AF}" srcOrd="2" destOrd="0" parTransId="{D4AFA5E0-6624-49A6-B10B-4FFA7483C001}" sibTransId="{038FE749-6004-418E-86C7-7C1B1D7930F4}"/>
    <dgm:cxn modelId="{DE44E4D8-C5CF-4438-860F-3C376D4D64F5}" type="presOf" srcId="{23CA95F9-8BCF-40C1-B842-BCFFD43632F6}" destId="{FDFAF16A-4FD0-49F4-8593-32E9A31A4FF7}" srcOrd="0" destOrd="0" presId="urn:microsoft.com/office/officeart/2019/1/layout/PeoplePortraitsList"/>
    <dgm:cxn modelId="{74A68EEE-876E-4134-B088-DC53246E11FE}" type="presOf" srcId="{5C72703F-EB58-4B0C-8B2A-EDF2A51B2C6C}" destId="{BF30E86D-EAFC-44CE-B56C-D7C5EC7742F3}" srcOrd="0" destOrd="0" presId="urn:microsoft.com/office/officeart/2019/1/layout/PeoplePortraitsList"/>
    <dgm:cxn modelId="{3D9D2C87-FAC6-440F-8296-405914DA77FA}" type="presParOf" srcId="{BF30E86D-EAFC-44CE-B56C-D7C5EC7742F3}" destId="{34A89649-B4A9-4A6F-8793-5A3DB37DDDA6}" srcOrd="0" destOrd="0" presId="urn:microsoft.com/office/officeart/2019/1/layout/PeoplePortraitsList"/>
    <dgm:cxn modelId="{10208EBB-3996-40BD-88FB-7743A0FCFC0C}" type="presParOf" srcId="{34A89649-B4A9-4A6F-8793-5A3DB37DDDA6}" destId="{FFB9F511-6797-4909-9D3B-89EBC96F25A8}" srcOrd="0" destOrd="0" presId="urn:microsoft.com/office/officeart/2019/1/layout/PeoplePortraitsList"/>
    <dgm:cxn modelId="{680FCFE1-C0D6-41B7-81EE-34F07569A758}" type="presParOf" srcId="{34A89649-B4A9-4A6F-8793-5A3DB37DDDA6}" destId="{73073D5B-7ADA-4F8B-AD34-0BE114905A44}" srcOrd="1" destOrd="0" presId="urn:microsoft.com/office/officeart/2019/1/layout/PeoplePortraitsList"/>
    <dgm:cxn modelId="{84E22014-947A-4B8C-A1FF-A1E4AAD40AF2}" type="presParOf" srcId="{34A89649-B4A9-4A6F-8793-5A3DB37DDDA6}" destId="{EE33220B-2292-4F19-BD6E-B7F529CD8414}" srcOrd="2" destOrd="0" presId="urn:microsoft.com/office/officeart/2019/1/layout/PeoplePortraitsList"/>
    <dgm:cxn modelId="{6B5D3C86-47CA-4D7E-A443-7DF8A6130E63}" type="presParOf" srcId="{34A89649-B4A9-4A6F-8793-5A3DB37DDDA6}" destId="{FDFAF16A-4FD0-49F4-8593-32E9A31A4FF7}" srcOrd="3" destOrd="0" presId="urn:microsoft.com/office/officeart/2019/1/layout/PeoplePortraitsList"/>
    <dgm:cxn modelId="{119527D7-3755-4E3D-BC66-7A27143BBB8B}" type="presParOf" srcId="{34A89649-B4A9-4A6F-8793-5A3DB37DDDA6}" destId="{EEB88C88-E325-43D0-B163-BFD87C897361}" srcOrd="4" destOrd="0" presId="urn:microsoft.com/office/officeart/2019/1/layout/PeoplePortraitsList"/>
    <dgm:cxn modelId="{8B410EAE-BFFA-4BD7-B4BA-16AABEF1EAA9}" type="presParOf" srcId="{34A89649-B4A9-4A6F-8793-5A3DB37DDDA6}" destId="{7D166BBB-55AF-452C-B9A0-94A1EE55FF4F}" srcOrd="5" destOrd="0" presId="urn:microsoft.com/office/officeart/2019/1/layout/PeoplePortraitsList"/>
    <dgm:cxn modelId="{02A3AE73-815E-459E-B530-44D4C95EF771}" type="presParOf" srcId="{34A89649-B4A9-4A6F-8793-5A3DB37DDDA6}" destId="{860D3358-284A-4827-88CC-2F74FF5A1E56}" srcOrd="6" destOrd="0" presId="urn:microsoft.com/office/officeart/2019/1/layout/PeoplePortraitsList"/>
    <dgm:cxn modelId="{6C30D5CD-53EE-463E-B6E2-B237F041E4C3}" type="presParOf" srcId="{BF30E86D-EAFC-44CE-B56C-D7C5EC7742F3}" destId="{0D4A0804-490F-47AA-B7FA-08C890B0D841}" srcOrd="1" destOrd="0" presId="urn:microsoft.com/office/officeart/2019/1/layout/PeoplePortraitsList"/>
    <dgm:cxn modelId="{E4C40201-6BC4-420D-A8E7-A3465911B5D7}" type="presParOf" srcId="{BF30E86D-EAFC-44CE-B56C-D7C5EC7742F3}" destId="{E40BB94D-AE1C-4F05-8AA5-E9FA9A8CCCDE}" srcOrd="2" destOrd="0" presId="urn:microsoft.com/office/officeart/2019/1/layout/PeoplePortraitsList"/>
    <dgm:cxn modelId="{DF091FE9-5356-4A17-932D-C2EAD2530E8C}" type="presParOf" srcId="{E40BB94D-AE1C-4F05-8AA5-E9FA9A8CCCDE}" destId="{1BC7C3C6-BE78-4F0A-9E69-54742F1AA0F3}" srcOrd="0" destOrd="0" presId="urn:microsoft.com/office/officeart/2019/1/layout/PeoplePortraitsList"/>
    <dgm:cxn modelId="{43A6DAE1-8229-474F-B737-E5233B5044F7}" type="presParOf" srcId="{E40BB94D-AE1C-4F05-8AA5-E9FA9A8CCCDE}" destId="{25238F18-07B8-41D8-8BD9-9F8514E8F9C4}" srcOrd="1" destOrd="0" presId="urn:microsoft.com/office/officeart/2019/1/layout/PeoplePortraitsList"/>
    <dgm:cxn modelId="{811B328F-D513-4A25-BB09-9EDD8689ED34}" type="presParOf" srcId="{E40BB94D-AE1C-4F05-8AA5-E9FA9A8CCCDE}" destId="{6FFE343B-847F-4D3F-A2F9-B95E826EC656}" srcOrd="2" destOrd="0" presId="urn:microsoft.com/office/officeart/2019/1/layout/PeoplePortraitsList"/>
    <dgm:cxn modelId="{B86088D4-B825-4152-895F-72CD7428D68F}" type="presParOf" srcId="{E40BB94D-AE1C-4F05-8AA5-E9FA9A8CCCDE}" destId="{866F95BB-E9D9-40E2-AB9F-99D5F69BA82A}" srcOrd="3" destOrd="0" presId="urn:microsoft.com/office/officeart/2019/1/layout/PeoplePortraitsList"/>
    <dgm:cxn modelId="{9DF4ADBA-E8BF-45F3-B4C1-57BC4E46838A}" type="presParOf" srcId="{E40BB94D-AE1C-4F05-8AA5-E9FA9A8CCCDE}" destId="{B22197FE-7BF1-485D-9B2D-0AD12CF41435}" srcOrd="4" destOrd="0" presId="urn:microsoft.com/office/officeart/2019/1/layout/PeoplePortraitsList"/>
    <dgm:cxn modelId="{AE599A69-85C5-4380-827C-D751478A667D}" type="presParOf" srcId="{E40BB94D-AE1C-4F05-8AA5-E9FA9A8CCCDE}" destId="{1223E777-77CB-4A9A-BF21-12B513842696}" srcOrd="5" destOrd="0" presId="urn:microsoft.com/office/officeart/2019/1/layout/PeoplePortraitsList"/>
    <dgm:cxn modelId="{F8E06700-DE35-4D59-8FE6-04C15FF36365}" type="presParOf" srcId="{E40BB94D-AE1C-4F05-8AA5-E9FA9A8CCCDE}" destId="{48A93FE3-F550-4840-B560-2DB8553BED7D}" srcOrd="6" destOrd="0" presId="urn:microsoft.com/office/officeart/2019/1/layout/PeoplePortraitsList"/>
    <dgm:cxn modelId="{B3BC6484-B724-49D7-B0A5-B96774D6C5A7}" type="presParOf" srcId="{BF30E86D-EAFC-44CE-B56C-D7C5EC7742F3}" destId="{DCDF700C-8587-4AD0-95CF-A8CEBB3AD30B}" srcOrd="3" destOrd="0" presId="urn:microsoft.com/office/officeart/2019/1/layout/PeoplePortraitsList"/>
    <dgm:cxn modelId="{123A582B-C4F8-4519-967F-856EBB9F6F06}" type="presParOf" srcId="{BF30E86D-EAFC-44CE-B56C-D7C5EC7742F3}" destId="{D5C9CF54-A3DB-4262-A188-C006BBF08A29}" srcOrd="4" destOrd="0" presId="urn:microsoft.com/office/officeart/2019/1/layout/PeoplePortraitsList"/>
    <dgm:cxn modelId="{0A329E61-D0BD-4638-AFBB-ECC1E1BB2FE5}" type="presParOf" srcId="{D5C9CF54-A3DB-4262-A188-C006BBF08A29}" destId="{EB21A753-DAF6-4914-9F97-D017DE4534D0}" srcOrd="0" destOrd="0" presId="urn:microsoft.com/office/officeart/2019/1/layout/PeoplePortraitsList"/>
    <dgm:cxn modelId="{4E8CFC80-611A-4174-A442-0AFBB471F58A}" type="presParOf" srcId="{D5C9CF54-A3DB-4262-A188-C006BBF08A29}" destId="{418E44D8-60E4-4008-9F09-1A652C62E8A6}" srcOrd="1" destOrd="0" presId="urn:microsoft.com/office/officeart/2019/1/layout/PeoplePortraitsList"/>
    <dgm:cxn modelId="{D991B0D3-565F-44D9-A83F-197781E114D0}" type="presParOf" srcId="{D5C9CF54-A3DB-4262-A188-C006BBF08A29}" destId="{51349271-76B0-4CC0-A678-325A9A4D3475}" srcOrd="2" destOrd="0" presId="urn:microsoft.com/office/officeart/2019/1/layout/PeoplePortraitsList"/>
    <dgm:cxn modelId="{7FC54EBB-A416-48DA-AADE-209AE477B46E}" type="presParOf" srcId="{D5C9CF54-A3DB-4262-A188-C006BBF08A29}" destId="{9B5C14B8-8D61-4009-9F8C-194486F530FA}" srcOrd="3" destOrd="0" presId="urn:microsoft.com/office/officeart/2019/1/layout/PeoplePortraitsList"/>
    <dgm:cxn modelId="{2DCC0C79-D17C-4625-A51E-8C6146272B0A}" type="presParOf" srcId="{D5C9CF54-A3DB-4262-A188-C006BBF08A29}" destId="{7C23080D-6185-431F-BAF8-5277AA3C0E29}" srcOrd="4" destOrd="0" presId="urn:microsoft.com/office/officeart/2019/1/layout/PeoplePortraitsList"/>
    <dgm:cxn modelId="{A2D210FF-C687-4AED-82B0-395AAD28B698}" type="presParOf" srcId="{D5C9CF54-A3DB-4262-A188-C006BBF08A29}" destId="{EE420F84-477D-4635-BEF8-66426E9A259D}" srcOrd="5" destOrd="0" presId="urn:microsoft.com/office/officeart/2019/1/layout/PeoplePortraitsList"/>
    <dgm:cxn modelId="{948ADD0E-8022-4129-AB57-AF1F16DEEC20}" type="presParOf" srcId="{D5C9CF54-A3DB-4262-A188-C006BBF08A29}" destId="{DB61A93F-5AE0-4A97-AFE4-E1EA7F61D044}" srcOrd="6" destOrd="0" presId="urn:microsoft.com/office/officeart/2019/1/layout/PeoplePortraitsList"/>
    <dgm:cxn modelId="{B37D38BA-04F9-4FDE-90E3-13C84B9D3351}" type="presParOf" srcId="{BF30E86D-EAFC-44CE-B56C-D7C5EC7742F3}" destId="{75D7FAE6-857D-40F6-B564-3F282FD27B77}" srcOrd="5" destOrd="0" presId="urn:microsoft.com/office/officeart/2019/1/layout/PeoplePortraitsList"/>
    <dgm:cxn modelId="{C9461069-5B02-4E7D-89BF-60D89C5520D1}" type="presParOf" srcId="{BF30E86D-EAFC-44CE-B56C-D7C5EC7742F3}" destId="{F836F72C-94C1-41ED-BA62-813057647F9C}" srcOrd="6" destOrd="0" presId="urn:microsoft.com/office/officeart/2019/1/layout/PeoplePortraitsList"/>
    <dgm:cxn modelId="{074A72EB-DB29-40AB-9670-D77CF64F72EE}" type="presParOf" srcId="{F836F72C-94C1-41ED-BA62-813057647F9C}" destId="{8D7BA638-A338-4090-BADA-C1ECE7868394}" srcOrd="0" destOrd="0" presId="urn:microsoft.com/office/officeart/2019/1/layout/PeoplePortraitsList"/>
    <dgm:cxn modelId="{ACF70A6D-0F45-437B-9C70-8A65D4111C5E}" type="presParOf" srcId="{F836F72C-94C1-41ED-BA62-813057647F9C}" destId="{04A8E640-7EB5-4EF2-8C83-19A3E5328324}" srcOrd="1" destOrd="0" presId="urn:microsoft.com/office/officeart/2019/1/layout/PeoplePortraitsList"/>
    <dgm:cxn modelId="{207CB733-8608-4FD4-8942-AEF56B8AD050}" type="presParOf" srcId="{F836F72C-94C1-41ED-BA62-813057647F9C}" destId="{278B038A-7223-4C22-98FA-84D16AB2359F}" srcOrd="2" destOrd="0" presId="urn:microsoft.com/office/officeart/2019/1/layout/PeoplePortraitsList"/>
    <dgm:cxn modelId="{ABBDB8AD-1D60-4A5E-A05E-58E73FB4EE6D}" type="presParOf" srcId="{F836F72C-94C1-41ED-BA62-813057647F9C}" destId="{79C5F495-3DD9-41C8-99AE-150A333447D0}" srcOrd="3" destOrd="0" presId="urn:microsoft.com/office/officeart/2019/1/layout/PeoplePortraitsList"/>
    <dgm:cxn modelId="{4C2F2B28-9C3F-433B-AB15-CE2605DCD325}" type="presParOf" srcId="{F836F72C-94C1-41ED-BA62-813057647F9C}" destId="{0D329E5F-B8D6-4027-B396-6AF7DD7D0537}" srcOrd="4" destOrd="0" presId="urn:microsoft.com/office/officeart/2019/1/layout/PeoplePortraitsList"/>
    <dgm:cxn modelId="{A3CD0915-11F1-4C29-91BA-EF724E1525A8}" type="presParOf" srcId="{F836F72C-94C1-41ED-BA62-813057647F9C}" destId="{5A7600AF-A34B-4D03-B3D6-B3C760AE8E06}" srcOrd="5" destOrd="0" presId="urn:microsoft.com/office/officeart/2019/1/layout/PeoplePortraitsList"/>
    <dgm:cxn modelId="{82E4B52A-F0D2-438B-8CA3-5A6EB2771E78}" type="presParOf" srcId="{F836F72C-94C1-41ED-BA62-813057647F9C}" destId="{F9799C58-A628-4E75-9DAC-6616D2E34649}" srcOrd="6" destOrd="0" presId="urn:microsoft.com/office/officeart/2019/1/layout/PeoplePortraits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1CD82E-2365-4B7C-8814-CAD21577CBF2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A07779-ABD0-4985-B7AC-DD7A39F2BFAF}">
      <dgm:prSet phldrT="[Text]"/>
      <dgm:spPr/>
      <dgm:t>
        <a:bodyPr/>
        <a:lstStyle/>
        <a:p>
          <a:r>
            <a:rPr lang="en-US" dirty="0"/>
            <a:t>Essential information is communicated through the team leader</a:t>
          </a:r>
        </a:p>
      </dgm:t>
    </dgm:pt>
    <dgm:pt modelId="{2E9F3ED4-6509-4C11-B9BA-CEB753CD5691}" type="parTrans" cxnId="{319B2BB4-E14B-474A-9DEA-B119F569465B}">
      <dgm:prSet/>
      <dgm:spPr/>
      <dgm:t>
        <a:bodyPr/>
        <a:lstStyle/>
        <a:p>
          <a:endParaRPr lang="en-US"/>
        </a:p>
      </dgm:t>
    </dgm:pt>
    <dgm:pt modelId="{FF3E2B21-3358-4EC3-9C68-FD4E0FAE4866}" type="sibTrans" cxnId="{319B2BB4-E14B-474A-9DEA-B119F569465B}">
      <dgm:prSet/>
      <dgm:spPr/>
      <dgm:t>
        <a:bodyPr/>
        <a:lstStyle/>
        <a:p>
          <a:endParaRPr lang="en-US"/>
        </a:p>
      </dgm:t>
    </dgm:pt>
    <dgm:pt modelId="{4121E778-518A-4520-96DD-8982D2758BCC}">
      <dgm:prSet phldrT="[Text]"/>
      <dgm:spPr/>
      <dgm:t>
        <a:bodyPr/>
        <a:lstStyle/>
        <a:p>
          <a:r>
            <a:rPr lang="en-US" dirty="0"/>
            <a:t>Be clear and concise when communicating  </a:t>
          </a:r>
        </a:p>
      </dgm:t>
    </dgm:pt>
    <dgm:pt modelId="{B4379231-9227-4E73-B75A-F06D69C3E113}" type="parTrans" cxnId="{598C7376-603E-41F0-A1D0-1B88B7EA6A72}">
      <dgm:prSet/>
      <dgm:spPr/>
      <dgm:t>
        <a:bodyPr/>
        <a:lstStyle/>
        <a:p>
          <a:endParaRPr lang="en-US"/>
        </a:p>
      </dgm:t>
    </dgm:pt>
    <dgm:pt modelId="{1680B3F1-F624-41B5-8F5A-7FCE9D9428BC}" type="sibTrans" cxnId="{598C7376-603E-41F0-A1D0-1B88B7EA6A72}">
      <dgm:prSet/>
      <dgm:spPr/>
      <dgm:t>
        <a:bodyPr/>
        <a:lstStyle/>
        <a:p>
          <a:endParaRPr lang="en-US"/>
        </a:p>
      </dgm:t>
    </dgm:pt>
    <dgm:pt modelId="{0764F1E0-7C03-456D-9D8F-BA4C2E502DBF}">
      <dgm:prSet phldrT="[Text]"/>
      <dgm:spPr/>
      <dgm:t>
        <a:bodyPr/>
        <a:lstStyle/>
        <a:p>
          <a:r>
            <a:rPr lang="en-US" dirty="0"/>
            <a:t>Utilize Call-Out to verbalize actions and task  </a:t>
          </a:r>
        </a:p>
      </dgm:t>
    </dgm:pt>
    <dgm:pt modelId="{23F85469-EA0B-4684-905B-4F1B5049291D}" type="parTrans" cxnId="{8B32B068-DECF-4709-B2BF-51F6B8A81227}">
      <dgm:prSet/>
      <dgm:spPr/>
      <dgm:t>
        <a:bodyPr/>
        <a:lstStyle/>
        <a:p>
          <a:endParaRPr lang="en-US"/>
        </a:p>
      </dgm:t>
    </dgm:pt>
    <dgm:pt modelId="{BFB8C1CA-ED92-4803-ADD6-FF5AFD4C07F6}" type="sibTrans" cxnId="{8B32B068-DECF-4709-B2BF-51F6B8A81227}">
      <dgm:prSet/>
      <dgm:spPr/>
      <dgm:t>
        <a:bodyPr/>
        <a:lstStyle/>
        <a:p>
          <a:endParaRPr lang="en-US"/>
        </a:p>
      </dgm:t>
    </dgm:pt>
    <dgm:pt modelId="{6A33E9BB-A674-437B-9D49-9AF4D089B155}">
      <dgm:prSet phldrT="[Text]"/>
      <dgm:spPr/>
      <dgm:t>
        <a:bodyPr/>
        <a:lstStyle/>
        <a:p>
          <a:r>
            <a:rPr lang="en-US" dirty="0"/>
            <a:t>Ensure the Loop is closed when communicating </a:t>
          </a:r>
        </a:p>
      </dgm:t>
    </dgm:pt>
    <dgm:pt modelId="{1F69AB8F-D094-43C8-B558-8A2443D5E5AE}" type="parTrans" cxnId="{44D3DD60-B5E1-412C-A881-4AEA21B5B2D1}">
      <dgm:prSet/>
      <dgm:spPr/>
      <dgm:t>
        <a:bodyPr/>
        <a:lstStyle/>
        <a:p>
          <a:endParaRPr lang="en-US"/>
        </a:p>
      </dgm:t>
    </dgm:pt>
    <dgm:pt modelId="{1E0BDD3F-837E-4CC9-8B8A-8FCF99DE1FB0}" type="sibTrans" cxnId="{44D3DD60-B5E1-412C-A881-4AEA21B5B2D1}">
      <dgm:prSet/>
      <dgm:spPr/>
      <dgm:t>
        <a:bodyPr/>
        <a:lstStyle/>
        <a:p>
          <a:endParaRPr lang="en-US"/>
        </a:p>
      </dgm:t>
    </dgm:pt>
    <dgm:pt modelId="{72DE669C-F0BA-4234-8396-208BB8F9CB2F}">
      <dgm:prSet phldrT="[Text]"/>
      <dgm:spPr/>
      <dgm:t>
        <a:bodyPr/>
        <a:lstStyle/>
        <a:p>
          <a:r>
            <a:rPr lang="en-US" dirty="0"/>
            <a:t>Handoffs are organized and effective </a:t>
          </a:r>
        </a:p>
      </dgm:t>
    </dgm:pt>
    <dgm:pt modelId="{3E51A58E-1DE2-4B5E-BC1C-6C788AF2BCC0}" type="parTrans" cxnId="{0FA060BF-BAEE-473F-BE16-6A6F4DB7E601}">
      <dgm:prSet/>
      <dgm:spPr/>
      <dgm:t>
        <a:bodyPr/>
        <a:lstStyle/>
        <a:p>
          <a:endParaRPr lang="en-US"/>
        </a:p>
      </dgm:t>
    </dgm:pt>
    <dgm:pt modelId="{86660EE9-7AAE-4FB1-83DC-D6B4A3A4BE72}" type="sibTrans" cxnId="{0FA060BF-BAEE-473F-BE16-6A6F4DB7E601}">
      <dgm:prSet/>
      <dgm:spPr/>
      <dgm:t>
        <a:bodyPr/>
        <a:lstStyle/>
        <a:p>
          <a:endParaRPr lang="en-US"/>
        </a:p>
      </dgm:t>
    </dgm:pt>
    <dgm:pt modelId="{004FEA8B-0A6E-42F0-BCA1-D2977D4180C0}">
      <dgm:prSet phldrT="[Text]"/>
      <dgm:spPr/>
      <dgm:t>
        <a:bodyPr/>
        <a:lstStyle/>
        <a:p>
          <a:r>
            <a:rPr lang="en-US" dirty="0"/>
            <a:t>Seek information from all available sources </a:t>
          </a:r>
        </a:p>
      </dgm:t>
    </dgm:pt>
    <dgm:pt modelId="{9DC2582D-7763-42FC-A29F-EE53A01AB497}" type="parTrans" cxnId="{022505ED-A4EE-46FB-A875-77FA817EC221}">
      <dgm:prSet/>
      <dgm:spPr/>
      <dgm:t>
        <a:bodyPr/>
        <a:lstStyle/>
        <a:p>
          <a:endParaRPr lang="en-US"/>
        </a:p>
      </dgm:t>
    </dgm:pt>
    <dgm:pt modelId="{4B1AD505-1489-4304-8C6C-5CA786B9993A}" type="sibTrans" cxnId="{022505ED-A4EE-46FB-A875-77FA817EC221}">
      <dgm:prSet/>
      <dgm:spPr/>
      <dgm:t>
        <a:bodyPr/>
        <a:lstStyle/>
        <a:p>
          <a:endParaRPr lang="en-US"/>
        </a:p>
      </dgm:t>
    </dgm:pt>
    <dgm:pt modelId="{46FC5EAA-F4FC-4C26-8CFA-21135F4C7D67}">
      <dgm:prSet phldrT="[Text]"/>
      <dgm:spPr/>
      <dgm:t>
        <a:bodyPr/>
        <a:lstStyle/>
        <a:p>
          <a:r>
            <a:rPr lang="en-US" dirty="0"/>
            <a:t>Verify and share information </a:t>
          </a:r>
        </a:p>
      </dgm:t>
    </dgm:pt>
    <dgm:pt modelId="{191032AF-B0D9-4142-BBC4-E92BA6ADB975}" type="parTrans" cxnId="{E06F669F-B09B-41F8-8E6B-B788B3993029}">
      <dgm:prSet/>
      <dgm:spPr/>
      <dgm:t>
        <a:bodyPr/>
        <a:lstStyle/>
        <a:p>
          <a:endParaRPr lang="en-US"/>
        </a:p>
      </dgm:t>
    </dgm:pt>
    <dgm:pt modelId="{4F821F62-7F86-4F76-ACB3-1EDB4774D8A3}" type="sibTrans" cxnId="{E06F669F-B09B-41F8-8E6B-B788B3993029}">
      <dgm:prSet/>
      <dgm:spPr/>
      <dgm:t>
        <a:bodyPr/>
        <a:lstStyle/>
        <a:p>
          <a:endParaRPr lang="en-US"/>
        </a:p>
      </dgm:t>
    </dgm:pt>
    <dgm:pt modelId="{0FD6E114-30B8-4BB7-9097-2CB2ADEE9FBF}" type="pres">
      <dgm:prSet presAssocID="{7E1CD82E-2365-4B7C-8814-CAD21577CBF2}" presName="Name0" presStyleCnt="0">
        <dgm:presLayoutVars>
          <dgm:dir/>
          <dgm:animLvl val="lvl"/>
          <dgm:resizeHandles val="exact"/>
        </dgm:presLayoutVars>
      </dgm:prSet>
      <dgm:spPr/>
    </dgm:pt>
    <dgm:pt modelId="{12441716-A54A-479B-8160-889A6322060F}" type="pres">
      <dgm:prSet presAssocID="{72DE669C-F0BA-4234-8396-208BB8F9CB2F}" presName="boxAndChildren" presStyleCnt="0"/>
      <dgm:spPr/>
    </dgm:pt>
    <dgm:pt modelId="{3B94AB9E-3A77-4B8C-AEBF-5A9C7A57F24C}" type="pres">
      <dgm:prSet presAssocID="{72DE669C-F0BA-4234-8396-208BB8F9CB2F}" presName="parentTextBox" presStyleLbl="node1" presStyleIdx="0" presStyleCnt="7"/>
      <dgm:spPr/>
    </dgm:pt>
    <dgm:pt modelId="{D16BCE55-B37B-4C9A-A90A-E42A913DA3AF}" type="pres">
      <dgm:prSet presAssocID="{1E0BDD3F-837E-4CC9-8B8A-8FCF99DE1FB0}" presName="sp" presStyleCnt="0"/>
      <dgm:spPr/>
    </dgm:pt>
    <dgm:pt modelId="{5BA11D99-7B94-414F-998D-6D420623FE4E}" type="pres">
      <dgm:prSet presAssocID="{6A33E9BB-A674-437B-9D49-9AF4D089B155}" presName="arrowAndChildren" presStyleCnt="0"/>
      <dgm:spPr/>
    </dgm:pt>
    <dgm:pt modelId="{6F43F046-450E-48F3-984B-958E4FCB093D}" type="pres">
      <dgm:prSet presAssocID="{6A33E9BB-A674-437B-9D49-9AF4D089B155}" presName="parentTextArrow" presStyleLbl="node1" presStyleIdx="1" presStyleCnt="7"/>
      <dgm:spPr/>
    </dgm:pt>
    <dgm:pt modelId="{EE69216E-1F07-4346-96B2-30A8CC8B20B0}" type="pres">
      <dgm:prSet presAssocID="{BFB8C1CA-ED92-4803-ADD6-FF5AFD4C07F6}" presName="sp" presStyleCnt="0"/>
      <dgm:spPr/>
    </dgm:pt>
    <dgm:pt modelId="{35A8DCF9-EBC1-4318-A747-A1B3335C99F2}" type="pres">
      <dgm:prSet presAssocID="{0764F1E0-7C03-456D-9D8F-BA4C2E502DBF}" presName="arrowAndChildren" presStyleCnt="0"/>
      <dgm:spPr/>
    </dgm:pt>
    <dgm:pt modelId="{467C8AC9-EC51-4F0B-836F-A1D9358DA4CD}" type="pres">
      <dgm:prSet presAssocID="{0764F1E0-7C03-456D-9D8F-BA4C2E502DBF}" presName="parentTextArrow" presStyleLbl="node1" presStyleIdx="2" presStyleCnt="7"/>
      <dgm:spPr/>
    </dgm:pt>
    <dgm:pt modelId="{C4AA3289-659D-40BC-A0AB-6F4703C92C8D}" type="pres">
      <dgm:prSet presAssocID="{1680B3F1-F624-41B5-8F5A-7FCE9D9428BC}" presName="sp" presStyleCnt="0"/>
      <dgm:spPr/>
    </dgm:pt>
    <dgm:pt modelId="{1A21A481-C847-4ACB-915F-63B13CAFCE65}" type="pres">
      <dgm:prSet presAssocID="{4121E778-518A-4520-96DD-8982D2758BCC}" presName="arrowAndChildren" presStyleCnt="0"/>
      <dgm:spPr/>
    </dgm:pt>
    <dgm:pt modelId="{C8E89F50-96D2-4DD2-8801-2A39239005F7}" type="pres">
      <dgm:prSet presAssocID="{4121E778-518A-4520-96DD-8982D2758BCC}" presName="parentTextArrow" presStyleLbl="node1" presStyleIdx="3" presStyleCnt="7"/>
      <dgm:spPr/>
    </dgm:pt>
    <dgm:pt modelId="{62981372-B5C4-4CE0-BEE9-BEC2C18B386B}" type="pres">
      <dgm:prSet presAssocID="{4F821F62-7F86-4F76-ACB3-1EDB4774D8A3}" presName="sp" presStyleCnt="0"/>
      <dgm:spPr/>
    </dgm:pt>
    <dgm:pt modelId="{61963725-5357-49BB-BBAA-6C8EC03611AC}" type="pres">
      <dgm:prSet presAssocID="{46FC5EAA-F4FC-4C26-8CFA-21135F4C7D67}" presName="arrowAndChildren" presStyleCnt="0"/>
      <dgm:spPr/>
    </dgm:pt>
    <dgm:pt modelId="{9DC539B0-6E49-49DD-92EF-0EB9B33F1320}" type="pres">
      <dgm:prSet presAssocID="{46FC5EAA-F4FC-4C26-8CFA-21135F4C7D67}" presName="parentTextArrow" presStyleLbl="node1" presStyleIdx="4" presStyleCnt="7"/>
      <dgm:spPr/>
    </dgm:pt>
    <dgm:pt modelId="{42534639-B2DD-4ABD-9B7B-AB3BD95B292C}" type="pres">
      <dgm:prSet presAssocID="{4B1AD505-1489-4304-8C6C-5CA786B9993A}" presName="sp" presStyleCnt="0"/>
      <dgm:spPr/>
    </dgm:pt>
    <dgm:pt modelId="{939EC7C6-D41B-4907-9C49-48F0C7912770}" type="pres">
      <dgm:prSet presAssocID="{004FEA8B-0A6E-42F0-BCA1-D2977D4180C0}" presName="arrowAndChildren" presStyleCnt="0"/>
      <dgm:spPr/>
    </dgm:pt>
    <dgm:pt modelId="{BC284CB4-E8A1-4E32-8710-189653B9C1DA}" type="pres">
      <dgm:prSet presAssocID="{004FEA8B-0A6E-42F0-BCA1-D2977D4180C0}" presName="parentTextArrow" presStyleLbl="node1" presStyleIdx="5" presStyleCnt="7"/>
      <dgm:spPr/>
    </dgm:pt>
    <dgm:pt modelId="{F935D473-7DEF-4A5B-A3FB-C9A15DA207D1}" type="pres">
      <dgm:prSet presAssocID="{FF3E2B21-3358-4EC3-9C68-FD4E0FAE4866}" presName="sp" presStyleCnt="0"/>
      <dgm:spPr/>
    </dgm:pt>
    <dgm:pt modelId="{2C5D889B-30C9-48C4-B32F-36819089C83E}" type="pres">
      <dgm:prSet presAssocID="{D7A07779-ABD0-4985-B7AC-DD7A39F2BFAF}" presName="arrowAndChildren" presStyleCnt="0"/>
      <dgm:spPr/>
    </dgm:pt>
    <dgm:pt modelId="{037242BB-AAB3-4C6C-B228-C9C2D9D9CFDF}" type="pres">
      <dgm:prSet presAssocID="{D7A07779-ABD0-4985-B7AC-DD7A39F2BFAF}" presName="parentTextArrow" presStyleLbl="node1" presStyleIdx="6" presStyleCnt="7"/>
      <dgm:spPr/>
    </dgm:pt>
  </dgm:ptLst>
  <dgm:cxnLst>
    <dgm:cxn modelId="{A5826F13-B87F-44DD-88F0-DD45F57A807A}" type="presOf" srcId="{72DE669C-F0BA-4234-8396-208BB8F9CB2F}" destId="{3B94AB9E-3A77-4B8C-AEBF-5A9C7A57F24C}" srcOrd="0" destOrd="0" presId="urn:microsoft.com/office/officeart/2005/8/layout/process4"/>
    <dgm:cxn modelId="{26915F39-8D11-47DF-A63E-ADD3A26E8C8C}" type="presOf" srcId="{4121E778-518A-4520-96DD-8982D2758BCC}" destId="{C8E89F50-96D2-4DD2-8801-2A39239005F7}" srcOrd="0" destOrd="0" presId="urn:microsoft.com/office/officeart/2005/8/layout/process4"/>
    <dgm:cxn modelId="{D0A1025D-338E-4650-82E3-7FA3C128CEF3}" type="presOf" srcId="{004FEA8B-0A6E-42F0-BCA1-D2977D4180C0}" destId="{BC284CB4-E8A1-4E32-8710-189653B9C1DA}" srcOrd="0" destOrd="0" presId="urn:microsoft.com/office/officeart/2005/8/layout/process4"/>
    <dgm:cxn modelId="{44D3DD60-B5E1-412C-A881-4AEA21B5B2D1}" srcId="{7E1CD82E-2365-4B7C-8814-CAD21577CBF2}" destId="{6A33E9BB-A674-437B-9D49-9AF4D089B155}" srcOrd="5" destOrd="0" parTransId="{1F69AB8F-D094-43C8-B558-8A2443D5E5AE}" sibTransId="{1E0BDD3F-837E-4CC9-8B8A-8FCF99DE1FB0}"/>
    <dgm:cxn modelId="{79248243-C3EA-485D-8F54-C6812388CC0F}" type="presOf" srcId="{7E1CD82E-2365-4B7C-8814-CAD21577CBF2}" destId="{0FD6E114-30B8-4BB7-9097-2CB2ADEE9FBF}" srcOrd="0" destOrd="0" presId="urn:microsoft.com/office/officeart/2005/8/layout/process4"/>
    <dgm:cxn modelId="{82268948-A01E-40D3-822E-91CCC0E1C576}" type="presOf" srcId="{0764F1E0-7C03-456D-9D8F-BA4C2E502DBF}" destId="{467C8AC9-EC51-4F0B-836F-A1D9358DA4CD}" srcOrd="0" destOrd="0" presId="urn:microsoft.com/office/officeart/2005/8/layout/process4"/>
    <dgm:cxn modelId="{8B32B068-DECF-4709-B2BF-51F6B8A81227}" srcId="{7E1CD82E-2365-4B7C-8814-CAD21577CBF2}" destId="{0764F1E0-7C03-456D-9D8F-BA4C2E502DBF}" srcOrd="4" destOrd="0" parTransId="{23F85469-EA0B-4684-905B-4F1B5049291D}" sibTransId="{BFB8C1CA-ED92-4803-ADD6-FF5AFD4C07F6}"/>
    <dgm:cxn modelId="{598C7376-603E-41F0-A1D0-1B88B7EA6A72}" srcId="{7E1CD82E-2365-4B7C-8814-CAD21577CBF2}" destId="{4121E778-518A-4520-96DD-8982D2758BCC}" srcOrd="3" destOrd="0" parTransId="{B4379231-9227-4E73-B75A-F06D69C3E113}" sibTransId="{1680B3F1-F624-41B5-8F5A-7FCE9D9428BC}"/>
    <dgm:cxn modelId="{E06F669F-B09B-41F8-8E6B-B788B3993029}" srcId="{7E1CD82E-2365-4B7C-8814-CAD21577CBF2}" destId="{46FC5EAA-F4FC-4C26-8CFA-21135F4C7D67}" srcOrd="2" destOrd="0" parTransId="{191032AF-B0D9-4142-BBC4-E92BA6ADB975}" sibTransId="{4F821F62-7F86-4F76-ACB3-1EDB4774D8A3}"/>
    <dgm:cxn modelId="{319B2BB4-E14B-474A-9DEA-B119F569465B}" srcId="{7E1CD82E-2365-4B7C-8814-CAD21577CBF2}" destId="{D7A07779-ABD0-4985-B7AC-DD7A39F2BFAF}" srcOrd="0" destOrd="0" parTransId="{2E9F3ED4-6509-4C11-B9BA-CEB753CD5691}" sibTransId="{FF3E2B21-3358-4EC3-9C68-FD4E0FAE4866}"/>
    <dgm:cxn modelId="{61BFC9BC-21F3-493C-B808-10900388CA3D}" type="presOf" srcId="{D7A07779-ABD0-4985-B7AC-DD7A39F2BFAF}" destId="{037242BB-AAB3-4C6C-B228-C9C2D9D9CFDF}" srcOrd="0" destOrd="0" presId="urn:microsoft.com/office/officeart/2005/8/layout/process4"/>
    <dgm:cxn modelId="{1AC50FBE-98B1-49CF-9C77-BC15F80CF68B}" type="presOf" srcId="{6A33E9BB-A674-437B-9D49-9AF4D089B155}" destId="{6F43F046-450E-48F3-984B-958E4FCB093D}" srcOrd="0" destOrd="0" presId="urn:microsoft.com/office/officeart/2005/8/layout/process4"/>
    <dgm:cxn modelId="{0FA060BF-BAEE-473F-BE16-6A6F4DB7E601}" srcId="{7E1CD82E-2365-4B7C-8814-CAD21577CBF2}" destId="{72DE669C-F0BA-4234-8396-208BB8F9CB2F}" srcOrd="6" destOrd="0" parTransId="{3E51A58E-1DE2-4B5E-BC1C-6C788AF2BCC0}" sibTransId="{86660EE9-7AAE-4FB1-83DC-D6B4A3A4BE72}"/>
    <dgm:cxn modelId="{6AA33AE7-F3FC-4AFE-8E4F-BF29BEA05B70}" type="presOf" srcId="{46FC5EAA-F4FC-4C26-8CFA-21135F4C7D67}" destId="{9DC539B0-6E49-49DD-92EF-0EB9B33F1320}" srcOrd="0" destOrd="0" presId="urn:microsoft.com/office/officeart/2005/8/layout/process4"/>
    <dgm:cxn modelId="{022505ED-A4EE-46FB-A875-77FA817EC221}" srcId="{7E1CD82E-2365-4B7C-8814-CAD21577CBF2}" destId="{004FEA8B-0A6E-42F0-BCA1-D2977D4180C0}" srcOrd="1" destOrd="0" parTransId="{9DC2582D-7763-42FC-A29F-EE53A01AB497}" sibTransId="{4B1AD505-1489-4304-8C6C-5CA786B9993A}"/>
    <dgm:cxn modelId="{B1A99A89-DD6E-45A1-B7CA-8298F6DB6A17}" type="presParOf" srcId="{0FD6E114-30B8-4BB7-9097-2CB2ADEE9FBF}" destId="{12441716-A54A-479B-8160-889A6322060F}" srcOrd="0" destOrd="0" presId="urn:microsoft.com/office/officeart/2005/8/layout/process4"/>
    <dgm:cxn modelId="{E0F9F4D4-14CE-4C26-A29A-A984B28D91F5}" type="presParOf" srcId="{12441716-A54A-479B-8160-889A6322060F}" destId="{3B94AB9E-3A77-4B8C-AEBF-5A9C7A57F24C}" srcOrd="0" destOrd="0" presId="urn:microsoft.com/office/officeart/2005/8/layout/process4"/>
    <dgm:cxn modelId="{ED43F76E-F0C4-4D32-B4D1-CC8DDC0BD400}" type="presParOf" srcId="{0FD6E114-30B8-4BB7-9097-2CB2ADEE9FBF}" destId="{D16BCE55-B37B-4C9A-A90A-E42A913DA3AF}" srcOrd="1" destOrd="0" presId="urn:microsoft.com/office/officeart/2005/8/layout/process4"/>
    <dgm:cxn modelId="{05F04B51-2083-4C3B-AACF-BCC16430820B}" type="presParOf" srcId="{0FD6E114-30B8-4BB7-9097-2CB2ADEE9FBF}" destId="{5BA11D99-7B94-414F-998D-6D420623FE4E}" srcOrd="2" destOrd="0" presId="urn:microsoft.com/office/officeart/2005/8/layout/process4"/>
    <dgm:cxn modelId="{1B2DABDE-076F-4566-8844-21363D5D4FE2}" type="presParOf" srcId="{5BA11D99-7B94-414F-998D-6D420623FE4E}" destId="{6F43F046-450E-48F3-984B-958E4FCB093D}" srcOrd="0" destOrd="0" presId="urn:microsoft.com/office/officeart/2005/8/layout/process4"/>
    <dgm:cxn modelId="{49D42129-CEF9-4D6D-BAE7-5D70EAC0BC66}" type="presParOf" srcId="{0FD6E114-30B8-4BB7-9097-2CB2ADEE9FBF}" destId="{EE69216E-1F07-4346-96B2-30A8CC8B20B0}" srcOrd="3" destOrd="0" presId="urn:microsoft.com/office/officeart/2005/8/layout/process4"/>
    <dgm:cxn modelId="{E3D0024A-C720-4456-85F6-33CF97B0CBD9}" type="presParOf" srcId="{0FD6E114-30B8-4BB7-9097-2CB2ADEE9FBF}" destId="{35A8DCF9-EBC1-4318-A747-A1B3335C99F2}" srcOrd="4" destOrd="0" presId="urn:microsoft.com/office/officeart/2005/8/layout/process4"/>
    <dgm:cxn modelId="{1EE756C8-0593-463A-8A1A-D08745D9EE57}" type="presParOf" srcId="{35A8DCF9-EBC1-4318-A747-A1B3335C99F2}" destId="{467C8AC9-EC51-4F0B-836F-A1D9358DA4CD}" srcOrd="0" destOrd="0" presId="urn:microsoft.com/office/officeart/2005/8/layout/process4"/>
    <dgm:cxn modelId="{FC6C91EC-E48E-4947-9156-1CDDF324CDF3}" type="presParOf" srcId="{0FD6E114-30B8-4BB7-9097-2CB2ADEE9FBF}" destId="{C4AA3289-659D-40BC-A0AB-6F4703C92C8D}" srcOrd="5" destOrd="0" presId="urn:microsoft.com/office/officeart/2005/8/layout/process4"/>
    <dgm:cxn modelId="{27B49375-8BFF-4CE2-BC66-9ADE7E586E31}" type="presParOf" srcId="{0FD6E114-30B8-4BB7-9097-2CB2ADEE9FBF}" destId="{1A21A481-C847-4ACB-915F-63B13CAFCE65}" srcOrd="6" destOrd="0" presId="urn:microsoft.com/office/officeart/2005/8/layout/process4"/>
    <dgm:cxn modelId="{A2A5E467-6903-45F4-8EF8-B2AB321D421D}" type="presParOf" srcId="{1A21A481-C847-4ACB-915F-63B13CAFCE65}" destId="{C8E89F50-96D2-4DD2-8801-2A39239005F7}" srcOrd="0" destOrd="0" presId="urn:microsoft.com/office/officeart/2005/8/layout/process4"/>
    <dgm:cxn modelId="{86580C33-0072-45E8-8485-ED7A03C864E6}" type="presParOf" srcId="{0FD6E114-30B8-4BB7-9097-2CB2ADEE9FBF}" destId="{62981372-B5C4-4CE0-BEE9-BEC2C18B386B}" srcOrd="7" destOrd="0" presId="urn:microsoft.com/office/officeart/2005/8/layout/process4"/>
    <dgm:cxn modelId="{C775D87D-421D-46F2-9B0C-749CA3AFE3A9}" type="presParOf" srcId="{0FD6E114-30B8-4BB7-9097-2CB2ADEE9FBF}" destId="{61963725-5357-49BB-BBAA-6C8EC03611AC}" srcOrd="8" destOrd="0" presId="urn:microsoft.com/office/officeart/2005/8/layout/process4"/>
    <dgm:cxn modelId="{63E5EA18-D76A-4934-9323-7DAA6D1A94CD}" type="presParOf" srcId="{61963725-5357-49BB-BBAA-6C8EC03611AC}" destId="{9DC539B0-6E49-49DD-92EF-0EB9B33F1320}" srcOrd="0" destOrd="0" presId="urn:microsoft.com/office/officeart/2005/8/layout/process4"/>
    <dgm:cxn modelId="{548FBF43-27ED-4772-9001-33A70A726E28}" type="presParOf" srcId="{0FD6E114-30B8-4BB7-9097-2CB2ADEE9FBF}" destId="{42534639-B2DD-4ABD-9B7B-AB3BD95B292C}" srcOrd="9" destOrd="0" presId="urn:microsoft.com/office/officeart/2005/8/layout/process4"/>
    <dgm:cxn modelId="{72EC446B-D057-4D46-852E-8E7958653FDE}" type="presParOf" srcId="{0FD6E114-30B8-4BB7-9097-2CB2ADEE9FBF}" destId="{939EC7C6-D41B-4907-9C49-48F0C7912770}" srcOrd="10" destOrd="0" presId="urn:microsoft.com/office/officeart/2005/8/layout/process4"/>
    <dgm:cxn modelId="{D703BCF7-E497-45E8-8B5A-1EC4BF4160BC}" type="presParOf" srcId="{939EC7C6-D41B-4907-9C49-48F0C7912770}" destId="{BC284CB4-E8A1-4E32-8710-189653B9C1DA}" srcOrd="0" destOrd="0" presId="urn:microsoft.com/office/officeart/2005/8/layout/process4"/>
    <dgm:cxn modelId="{8DFB05C7-FA25-4A4E-905C-60BF85FABB2F}" type="presParOf" srcId="{0FD6E114-30B8-4BB7-9097-2CB2ADEE9FBF}" destId="{F935D473-7DEF-4A5B-A3FB-C9A15DA207D1}" srcOrd="11" destOrd="0" presId="urn:microsoft.com/office/officeart/2005/8/layout/process4"/>
    <dgm:cxn modelId="{2A057252-1215-479B-B6F8-A8E3D58361DD}" type="presParOf" srcId="{0FD6E114-30B8-4BB7-9097-2CB2ADEE9FBF}" destId="{2C5D889B-30C9-48C4-B32F-36819089C83E}" srcOrd="12" destOrd="0" presId="urn:microsoft.com/office/officeart/2005/8/layout/process4"/>
    <dgm:cxn modelId="{8753A76A-0B47-485C-84D6-DA998DCA8D4A}" type="presParOf" srcId="{2C5D889B-30C9-48C4-B32F-36819089C83E}" destId="{037242BB-AAB3-4C6C-B228-C9C2D9D9CFD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73D5B-7ADA-4F8B-AD34-0BE114905A44}">
      <dsp:nvSpPr>
        <dsp:cNvPr id="0" name=""/>
        <dsp:cNvSpPr/>
      </dsp:nvSpPr>
      <dsp:spPr>
        <a:xfrm>
          <a:off x="816890" y="537509"/>
          <a:ext cx="2281886" cy="2281886"/>
        </a:xfrm>
        <a:prstGeom prst="snip1Rect">
          <a:avLst/>
        </a:prstGeom>
        <a:blipFill rotWithShape="1">
          <a:blip xmlns:r="http://schemas.openxmlformats.org/officeDocument/2006/relationships" r:embed="rId1"/>
          <a:srcRect/>
          <a:stretch>
            <a:fillRect l="-6000" r="-6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AF16A-4FD0-49F4-8593-32E9A31A4FF7}">
      <dsp:nvSpPr>
        <dsp:cNvPr id="0" name=""/>
        <dsp:cNvSpPr/>
      </dsp:nvSpPr>
      <dsp:spPr>
        <a:xfrm>
          <a:off x="812526" y="2903707"/>
          <a:ext cx="2335236" cy="476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 spc="20">
              <a:latin typeface="+mj-lt"/>
            </a:defRPr>
          </a:pPr>
          <a:r>
            <a:rPr lang="en-US" sz="2000" b="1" kern="1200" dirty="0">
              <a:solidFill>
                <a:schemeClr val="accent3"/>
              </a:solidFill>
            </a:rPr>
            <a:t>Timing</a:t>
          </a:r>
          <a:br>
            <a:rPr lang="en-US" sz="1600" kern="1200" dirty="0">
              <a:solidFill>
                <a:sysClr val="windowText" lastClr="000000"/>
              </a:solidFill>
            </a:rPr>
          </a:br>
          <a:endParaRPr lang="en-US" sz="1600" b="0" kern="1200" dirty="0">
            <a:solidFill>
              <a:schemeClr val="tx1"/>
            </a:solidFill>
            <a:latin typeface="+mn-lt"/>
          </a:endParaRPr>
        </a:p>
      </dsp:txBody>
      <dsp:txXfrm>
        <a:off x="812526" y="2903707"/>
        <a:ext cx="2335236" cy="476469"/>
      </dsp:txXfrm>
    </dsp:sp>
    <dsp:sp modelId="{7D166BBB-55AF-452C-B9A0-94A1EE55FF4F}">
      <dsp:nvSpPr>
        <dsp:cNvPr id="0" name=""/>
        <dsp:cNvSpPr/>
      </dsp:nvSpPr>
      <dsp:spPr>
        <a:xfrm>
          <a:off x="812526" y="3358835"/>
          <a:ext cx="2335236" cy="590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238F18-07B8-41D8-8BD9-9F8514E8F9C4}">
      <dsp:nvSpPr>
        <dsp:cNvPr id="0" name=""/>
        <dsp:cNvSpPr/>
      </dsp:nvSpPr>
      <dsp:spPr>
        <a:xfrm>
          <a:off x="3583105" y="516595"/>
          <a:ext cx="2281886" cy="2281886"/>
        </a:xfrm>
        <a:prstGeom prst="snip1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F95BB-E9D9-40E2-AB9F-99D5F69BA82A}">
      <dsp:nvSpPr>
        <dsp:cNvPr id="0" name=""/>
        <dsp:cNvSpPr/>
      </dsp:nvSpPr>
      <dsp:spPr>
        <a:xfrm>
          <a:off x="3556429" y="2903707"/>
          <a:ext cx="2335236" cy="476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 spc="20">
              <a:latin typeface="+mj-lt"/>
            </a:defRPr>
          </a:pPr>
          <a:r>
            <a:rPr lang="en-US" sz="2000" b="1" i="0" kern="1200" dirty="0">
              <a:solidFill>
                <a:schemeClr val="accent3"/>
              </a:solidFill>
            </a:rPr>
            <a:t>Eye Contact</a:t>
          </a:r>
          <a:br>
            <a:rPr lang="en-US" sz="1600" kern="1200" dirty="0">
              <a:solidFill>
                <a:schemeClr val="tx1"/>
              </a:solidFill>
            </a:rPr>
          </a:br>
          <a:endParaRPr lang="en-US" sz="1600" b="0" kern="1200" dirty="0">
            <a:solidFill>
              <a:schemeClr val="tx1"/>
            </a:solidFill>
            <a:latin typeface="+mn-lt"/>
          </a:endParaRPr>
        </a:p>
      </dsp:txBody>
      <dsp:txXfrm>
        <a:off x="3556429" y="2903707"/>
        <a:ext cx="2335236" cy="476469"/>
      </dsp:txXfrm>
    </dsp:sp>
    <dsp:sp modelId="{1223E777-77CB-4A9A-BF21-12B513842696}">
      <dsp:nvSpPr>
        <dsp:cNvPr id="0" name=""/>
        <dsp:cNvSpPr/>
      </dsp:nvSpPr>
      <dsp:spPr>
        <a:xfrm>
          <a:off x="3556429" y="3358835"/>
          <a:ext cx="2335236" cy="590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E44D8-60E4-4008-9F09-1A652C62E8A6}">
      <dsp:nvSpPr>
        <dsp:cNvPr id="0" name=""/>
        <dsp:cNvSpPr/>
      </dsp:nvSpPr>
      <dsp:spPr>
        <a:xfrm>
          <a:off x="6327008" y="516595"/>
          <a:ext cx="2281886" cy="2281886"/>
        </a:xfrm>
        <a:prstGeom prst="snip1Rect">
          <a:avLst/>
        </a:prstGeom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C14B8-8D61-4009-9F8C-194486F530FA}">
      <dsp:nvSpPr>
        <dsp:cNvPr id="0" name=""/>
        <dsp:cNvSpPr/>
      </dsp:nvSpPr>
      <dsp:spPr>
        <a:xfrm>
          <a:off x="6300333" y="2903707"/>
          <a:ext cx="2335236" cy="476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 spc="20">
              <a:latin typeface="+mj-lt"/>
            </a:defRPr>
          </a:pPr>
          <a:r>
            <a:rPr lang="en-US" sz="2000" b="1" kern="1200" dirty="0">
              <a:solidFill>
                <a:schemeClr val="accent3"/>
              </a:solidFill>
            </a:rPr>
            <a:t>Proximity</a:t>
          </a:r>
          <a:br>
            <a:rPr lang="en-US" sz="1600" kern="1200" dirty="0">
              <a:solidFill>
                <a:schemeClr val="tx1"/>
              </a:solidFill>
            </a:rPr>
          </a:br>
          <a:endParaRPr lang="en-US" sz="1600" b="0" kern="1200" dirty="0">
            <a:solidFill>
              <a:schemeClr val="tx1"/>
            </a:solidFill>
            <a:latin typeface="+mn-lt"/>
          </a:endParaRPr>
        </a:p>
      </dsp:txBody>
      <dsp:txXfrm>
        <a:off x="6300333" y="2903707"/>
        <a:ext cx="2335236" cy="476469"/>
      </dsp:txXfrm>
    </dsp:sp>
    <dsp:sp modelId="{EE420F84-477D-4635-BEF8-66426E9A259D}">
      <dsp:nvSpPr>
        <dsp:cNvPr id="0" name=""/>
        <dsp:cNvSpPr/>
      </dsp:nvSpPr>
      <dsp:spPr>
        <a:xfrm>
          <a:off x="6629624" y="2501381"/>
          <a:ext cx="2335236" cy="590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8E640-7EB5-4EF2-8C83-19A3E5328324}">
      <dsp:nvSpPr>
        <dsp:cNvPr id="0" name=""/>
        <dsp:cNvSpPr/>
      </dsp:nvSpPr>
      <dsp:spPr>
        <a:xfrm>
          <a:off x="9070911" y="516595"/>
          <a:ext cx="2281886" cy="2281886"/>
        </a:xfrm>
        <a:prstGeom prst="snip1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5F495-3DD9-41C8-99AE-150A333447D0}">
      <dsp:nvSpPr>
        <dsp:cNvPr id="0" name=""/>
        <dsp:cNvSpPr/>
      </dsp:nvSpPr>
      <dsp:spPr>
        <a:xfrm>
          <a:off x="9044236" y="2903707"/>
          <a:ext cx="2335236" cy="476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 spc="20">
              <a:latin typeface="+mj-lt"/>
            </a:defRPr>
          </a:pPr>
          <a:r>
            <a:rPr lang="en-US" sz="2000" b="1" kern="1200" dirty="0">
              <a:solidFill>
                <a:schemeClr val="accent3"/>
              </a:solidFill>
            </a:rPr>
            <a:t>Pauses</a:t>
          </a:r>
          <a:br>
            <a:rPr lang="en-US" sz="1600" kern="1200" dirty="0">
              <a:solidFill>
                <a:schemeClr val="tx1"/>
              </a:solidFill>
            </a:rPr>
          </a:br>
          <a:endParaRPr lang="en-US" sz="1600" b="0" kern="1200" dirty="0">
            <a:solidFill>
              <a:schemeClr val="tx1"/>
            </a:solidFill>
            <a:latin typeface="+mn-lt"/>
          </a:endParaRPr>
        </a:p>
      </dsp:txBody>
      <dsp:txXfrm>
        <a:off x="9044236" y="2903707"/>
        <a:ext cx="2335236" cy="476469"/>
      </dsp:txXfrm>
    </dsp:sp>
    <dsp:sp modelId="{5A7600AF-A34B-4D03-B3D6-B3C760AE8E06}">
      <dsp:nvSpPr>
        <dsp:cNvPr id="0" name=""/>
        <dsp:cNvSpPr/>
      </dsp:nvSpPr>
      <dsp:spPr>
        <a:xfrm>
          <a:off x="9086714" y="3316264"/>
          <a:ext cx="2335236" cy="590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4AB9E-3A77-4B8C-AEBF-5A9C7A57F24C}">
      <dsp:nvSpPr>
        <dsp:cNvPr id="0" name=""/>
        <dsp:cNvSpPr/>
      </dsp:nvSpPr>
      <dsp:spPr>
        <a:xfrm>
          <a:off x="0" y="4141178"/>
          <a:ext cx="8493178" cy="4531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Handoffs are organized and effective </a:t>
          </a:r>
        </a:p>
      </dsp:txBody>
      <dsp:txXfrm>
        <a:off x="0" y="4141178"/>
        <a:ext cx="8493178" cy="453166"/>
      </dsp:txXfrm>
    </dsp:sp>
    <dsp:sp modelId="{6F43F046-450E-48F3-984B-958E4FCB093D}">
      <dsp:nvSpPr>
        <dsp:cNvPr id="0" name=""/>
        <dsp:cNvSpPr/>
      </dsp:nvSpPr>
      <dsp:spPr>
        <a:xfrm rot="10800000">
          <a:off x="0" y="3451005"/>
          <a:ext cx="8493178" cy="69697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Ensure the Loop is closed when communicating </a:t>
          </a:r>
        </a:p>
      </dsp:txBody>
      <dsp:txXfrm rot="10800000">
        <a:off x="0" y="3451005"/>
        <a:ext cx="8493178" cy="452870"/>
      </dsp:txXfrm>
    </dsp:sp>
    <dsp:sp modelId="{467C8AC9-EC51-4F0B-836F-A1D9358DA4CD}">
      <dsp:nvSpPr>
        <dsp:cNvPr id="0" name=""/>
        <dsp:cNvSpPr/>
      </dsp:nvSpPr>
      <dsp:spPr>
        <a:xfrm rot="10800000">
          <a:off x="0" y="2760832"/>
          <a:ext cx="8493178" cy="69697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Utilize Call-Out to verbalize actions and task  </a:t>
          </a:r>
        </a:p>
      </dsp:txBody>
      <dsp:txXfrm rot="10800000">
        <a:off x="0" y="2760832"/>
        <a:ext cx="8493178" cy="452870"/>
      </dsp:txXfrm>
    </dsp:sp>
    <dsp:sp modelId="{C8E89F50-96D2-4DD2-8801-2A39239005F7}">
      <dsp:nvSpPr>
        <dsp:cNvPr id="0" name=""/>
        <dsp:cNvSpPr/>
      </dsp:nvSpPr>
      <dsp:spPr>
        <a:xfrm rot="10800000">
          <a:off x="0" y="2070659"/>
          <a:ext cx="8493178" cy="69697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Be clear and concise when communicating  </a:t>
          </a:r>
        </a:p>
      </dsp:txBody>
      <dsp:txXfrm rot="10800000">
        <a:off x="0" y="2070659"/>
        <a:ext cx="8493178" cy="452870"/>
      </dsp:txXfrm>
    </dsp:sp>
    <dsp:sp modelId="{9DC539B0-6E49-49DD-92EF-0EB9B33F1320}">
      <dsp:nvSpPr>
        <dsp:cNvPr id="0" name=""/>
        <dsp:cNvSpPr/>
      </dsp:nvSpPr>
      <dsp:spPr>
        <a:xfrm rot="10800000">
          <a:off x="0" y="1380485"/>
          <a:ext cx="8493178" cy="69697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Verify and share information </a:t>
          </a:r>
        </a:p>
      </dsp:txBody>
      <dsp:txXfrm rot="10800000">
        <a:off x="0" y="1380485"/>
        <a:ext cx="8493178" cy="452870"/>
      </dsp:txXfrm>
    </dsp:sp>
    <dsp:sp modelId="{BC284CB4-E8A1-4E32-8710-189653B9C1DA}">
      <dsp:nvSpPr>
        <dsp:cNvPr id="0" name=""/>
        <dsp:cNvSpPr/>
      </dsp:nvSpPr>
      <dsp:spPr>
        <a:xfrm rot="10800000">
          <a:off x="0" y="690312"/>
          <a:ext cx="8493178" cy="69697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Seek information from all available sources </a:t>
          </a:r>
        </a:p>
      </dsp:txBody>
      <dsp:txXfrm rot="10800000">
        <a:off x="0" y="690312"/>
        <a:ext cx="8493178" cy="452870"/>
      </dsp:txXfrm>
    </dsp:sp>
    <dsp:sp modelId="{037242BB-AAB3-4C6C-B228-C9C2D9D9CFDF}">
      <dsp:nvSpPr>
        <dsp:cNvPr id="0" name=""/>
        <dsp:cNvSpPr/>
      </dsp:nvSpPr>
      <dsp:spPr>
        <a:xfrm rot="10800000">
          <a:off x="0" y="139"/>
          <a:ext cx="8493178" cy="69697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Essential information is communicated through the team leader</a:t>
          </a:r>
        </a:p>
      </dsp:txBody>
      <dsp:txXfrm rot="10800000">
        <a:off x="0" y="139"/>
        <a:ext cx="8493178" cy="452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9/1/layout/PeoplePortraitsList">
  <dgm:title val="People Portrait List"/>
  <dgm:desc val="People Portrait List"/>
  <dgm:catLst>
    <dgm:cat type="list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/>
      <dgm:constr type="w" for="ch" forName="compNode" refType="h" refFor="ch" refForName="compNode" fact="0.55"/>
      <dgm:constr type="w" for="ch" forName="sibTrans" refType="w" refFor="ch" refForName="compNode" fact="0.175"/>
      <dgm:constr type="primFontSz" for="des" forName="nameTx" val="18"/>
      <dgm:constr type="primFontSz" for="des" forName="desTx" refType="primFontSz" refFor="des" refForName="nameTx" op="lte" fact="0.75"/>
      <dgm:constr type="h" for="des" forName="topSpace" op="equ"/>
      <dgm:constr type="h" for="des" forName="compNode" op="equ"/>
      <dgm:constr type="h" for="des" forName="photoElip" op="equ"/>
      <dgm:constr type="w" for="des" forName="photoElip" op="equ"/>
      <dgm:constr type="l" for="des" forName="photoElip" op="equ"/>
      <dgm:constr type="h" for="des" forName="iconSpace" op="equ"/>
      <dgm:constr type="h" for="des" forName="nameTx" op="equ"/>
      <dgm:constr type="h" for="des" forName="txSpace" op="equ"/>
      <dgm:constr type="h" for="des" forName="desTx" op="equ"/>
      <dgm:constr type="h" for="des" forName="bottSpace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topSpace" refType="w"/>
          <dgm:constr type="h" for="ch" forName="topSpace" refType="h" fact="0.187"/>
          <dgm:constr type="l" for="ch" forName="topSpace"/>
          <dgm:constr type="w" for="ch" forName="photoElip" refType="h" refFor="ch" refForName="photoElip"/>
          <dgm:constr type="h" for="ch" forName="photoElip" val="46.775"/>
          <dgm:constr type="t" for="ch" forName="photoElip" refType="b" refFor="ch" refForName="topSpace"/>
          <dgm:constr type="ctrX" for="ch" forName="photoElip" refType="w" fact="0.5"/>
          <dgm:constr type="w" for="ch" forName="iconSpace" refType="w"/>
          <dgm:constr type="h" for="ch" forName="iconSpace" refType="h" fact="0.075"/>
          <dgm:constr type="l" for="ch" forName="iconSpace"/>
          <dgm:constr type="t" for="ch" forName="iconSpace" refType="b" refFor="ch" refForName="photoElip"/>
          <dgm:constr type="w" for="ch" forName="nameTx" refType="w"/>
          <dgm:constr type="h" for="ch" forName="nameTx" refType="h" fact="0.112"/>
          <dgm:constr type="l" for="ch" forName="nameTx"/>
          <dgm:constr type="t" for="ch" forName="nameTx" refType="b" refFor="ch" refForName="iconSpace"/>
          <dgm:constr type="h" for="ch" forName="txSpace" refType="h" fact="0.015"/>
          <dgm:constr type="w" for="ch" forName="txSpace" refType="w"/>
          <dgm:constr type="l" for="ch" forName="txSpace"/>
          <dgm:constr type="t" for="ch" forName="txSpace" refType="b" refFor="ch" refForName="nameTx"/>
          <dgm:constr type="w" for="ch" forName="desTx" refType="w"/>
          <dgm:constr type="l" for="ch" forName="desTx"/>
          <dgm:constr type="h" for="ch" forName="desTx" refType="h" fact="0.13875"/>
          <dgm:constr type="t" for="ch" forName="desTx" refType="b" refFor="ch" refForName="txSpace"/>
          <dgm:constr type="w" for="ch" forName="bottSpace" refType="w"/>
          <dgm:constr type="h" for="ch" forName="bottSpace" refType="h" fact="0.067"/>
          <dgm:constr type="l" for="ch" forName="bottSpace"/>
          <dgm:constr type="t" for="ch" forName="bottSpace" refType="b" refFor="ch" refForName="desTx"/>
        </dgm:constrLst>
        <dgm:ruleLst>
          <dgm:rule type="h" val="INF" fact="NaN" max="NaN"/>
        </dgm:ruleLst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hotoElip" styleLbl="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nameTx" styleLbl="revTx">
          <dgm:varLst>
            <dgm:chMax val="0"/>
            <dgm:chPref val="0"/>
          </dgm:varLst>
          <dgm:alg type="tx">
            <dgm:param type="txAnchorVert" val="t"/>
            <dgm:param type="txAnchorHorzCh" val="ct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HorzCh" val="ct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13"/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13" fact="NaN" max="NaN"/>
            <dgm:rule type="h" val="INF" fact="NaN" max="NaN"/>
          </dgm:ruleLst>
        </dgm:layoutNode>
        <dgm:layoutNode name="bott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 algn="ctr">
          <a:lnSpc>
            <a:spcPct val="100000"/>
          </a:lnSpc>
          <a:defRPr b="1" spc="20">
            <a:latin typeface="+mj-lt"/>
          </a:defRPr>
        </a:lvl1pPr>
        <a:lvl2pPr algn="ctr">
          <a:lnSpc>
            <a:spcPct val="100000"/>
          </a:lnSpc>
          <a:defRPr>
            <a:latin typeface="+mj-lt"/>
          </a:defRPr>
        </a:lvl2pPr>
        <a:lvl3pPr algn="ctr">
          <a:buNone/>
          <a:defRPr i="1">
            <a:latin typeface="+mj-lt"/>
          </a:defRPr>
        </a:lvl3pPr>
        <a:lvl4pPr algn="ctr">
          <a:buNone/>
          <a:defRPr i="1">
            <a:latin typeface="+mj-lt"/>
          </a:defRPr>
        </a:lvl4pPr>
        <a:lvl5pPr algn="ctr">
          <a:buNone/>
          <a:defRPr i="1">
            <a:latin typeface="+mj-lt"/>
          </a:defRPr>
        </a:lvl5pPr>
        <a:lvl6pPr algn="ctr">
          <a:buNone/>
          <a:defRPr i="1">
            <a:latin typeface="+mj-lt"/>
          </a:defRPr>
        </a:lvl6pPr>
        <a:lvl7pPr algn="ctr">
          <a:buNone/>
          <a:defRPr i="1">
            <a:latin typeface="+mj-lt"/>
          </a:defRPr>
        </a:lvl7pPr>
        <a:lvl8pPr algn="ctr">
          <a:buNone/>
          <a:defRPr i="1">
            <a:latin typeface="+mj-lt"/>
          </a:defRPr>
        </a:lvl8pPr>
        <a:lvl9pPr algn="ctr">
          <a:buNone/>
          <a:defRPr i="1">
            <a:latin typeface="+mj-lt"/>
          </a:defRPr>
        </a:lvl9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88C29-9E04-4B26-9F0D-4A69CE9FE1A5}" type="datetimeFigureOut">
              <a:rPr lang="en-US" smtClean="0"/>
              <a:t>6/14/2024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E0407-935A-438B-AF66-28803EDE65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95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118E17-E86B-4918-AC6E-373CA9D866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450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E0407-935A-438B-AF66-28803EDE65A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55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E0407-935A-438B-AF66-28803EDE65A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909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E0407-935A-438B-AF66-28803EDE65A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199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E0407-935A-438B-AF66-28803EDE65A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433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E0407-935A-438B-AF66-28803EDE65A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920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118E17-E86B-4918-AC6E-373CA9D866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953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E0407-935A-438B-AF66-28803EDE65A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953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E0407-935A-438B-AF66-28803EDE65A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3924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E0407-935A-438B-AF66-28803EDE65A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455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E0407-935A-438B-AF66-28803EDE65A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830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E0407-935A-438B-AF66-28803EDE65A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7471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E0407-935A-438B-AF66-28803EDE65A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627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118E17-E86B-4918-AC6E-373CA9D866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628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E0407-935A-438B-AF66-28803EDE65A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444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E0407-935A-438B-AF66-28803EDE65A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880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3AC3AA-9C47-4E0B-BAC0-E8DEA4AD5A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437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E0407-935A-438B-AF66-28803EDE65A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51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E0407-935A-438B-AF66-28803EDE65A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422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E8EAED"/>
              </a:solidFill>
              <a:effectLst/>
              <a:highlight>
                <a:srgbClr val="202124"/>
              </a:highlight>
              <a:latin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E0407-935A-438B-AF66-28803EDE65A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101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47124D-D927-400B-B59C-CEDBD507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43976" y="-43974"/>
            <a:ext cx="1447800" cy="15357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6ADF6CE-9ECB-46C3-934F-B81BC2BE0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876" y="304801"/>
            <a:ext cx="9601200" cy="1534297"/>
          </a:xfrm>
        </p:spPr>
        <p:txBody>
          <a:bodyPr anchor="b">
            <a:norm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400" spc="120">
                <a:solidFill>
                  <a:schemeClr val="tx2"/>
                </a:solidFill>
                <a:cs typeface="Posterama" panose="020B0504020200020000" pitchFamily="34" charset="0"/>
              </a:rPr>
              <a:t>Click to edit Master title style</a:t>
            </a:r>
            <a:endParaRPr lang="en-US" sz="4400" spc="120" dirty="0">
              <a:solidFill>
                <a:schemeClr val="tx2"/>
              </a:solidFill>
              <a:cs typeface="Posterama" panose="020B0504020200020000" pitchFamily="34" charset="0"/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2DF7C0A-1B3B-401D-A625-E7F87B1DFE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9840" y="3013206"/>
            <a:ext cx="11084189" cy="3854030"/>
          </a:xfrm>
          <a:custGeom>
            <a:avLst/>
            <a:gdLst>
              <a:gd name="connsiteX0" fmla="*/ 5542094 w 11084189"/>
              <a:gd name="connsiteY0" fmla="*/ 0 h 3854030"/>
              <a:gd name="connsiteX1" fmla="*/ 11061525 w 11084189"/>
              <a:gd name="connsiteY1" fmla="*/ 3748287 h 3854030"/>
              <a:gd name="connsiteX2" fmla="*/ 11084189 w 11084189"/>
              <a:gd name="connsiteY2" fmla="*/ 3854030 h 3854030"/>
              <a:gd name="connsiteX3" fmla="*/ 0 w 11084189"/>
              <a:gd name="connsiteY3" fmla="*/ 3854030 h 3854030"/>
              <a:gd name="connsiteX4" fmla="*/ 22663 w 11084189"/>
              <a:gd name="connsiteY4" fmla="*/ 3748287 h 3854030"/>
              <a:gd name="connsiteX5" fmla="*/ 5542094 w 11084189"/>
              <a:gd name="connsiteY5" fmla="*/ 0 h 385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84189" h="3854030">
                <a:moveTo>
                  <a:pt x="5542094" y="0"/>
                </a:moveTo>
                <a:cubicBezTo>
                  <a:pt x="8264668" y="0"/>
                  <a:pt x="10536186" y="1609144"/>
                  <a:pt x="11061525" y="3748287"/>
                </a:cubicBezTo>
                <a:lnTo>
                  <a:pt x="11084189" y="3854030"/>
                </a:lnTo>
                <a:lnTo>
                  <a:pt x="0" y="3854030"/>
                </a:lnTo>
                <a:lnTo>
                  <a:pt x="22663" y="3748287"/>
                </a:lnTo>
                <a:cubicBezTo>
                  <a:pt x="548002" y="1609144"/>
                  <a:pt x="2819520" y="0"/>
                  <a:pt x="554209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DA6D2C5-E6A9-4A27-AE58-9CEDCFCB4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976" y="1905001"/>
            <a:ext cx="8763001" cy="962442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200">
                <a:solidFill>
                  <a:schemeClr val="tx2"/>
                </a:solidFill>
                <a:cs typeface="Segoe UI Semilight" panose="020B0402040204020203" pitchFamily="34" charset="0"/>
              </a:rPr>
              <a:t>Click to edit Master subtitle style</a:t>
            </a:r>
            <a:endParaRPr lang="en-US" sz="2200" dirty="0">
              <a:solidFill>
                <a:schemeClr val="tx2"/>
              </a:solidFill>
              <a:cs typeface="Segoe UI Semilight" panose="020B0402040204020203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147A7F-B058-475D-BA3A-E1807E37B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0400" y="3144779"/>
            <a:ext cx="1371600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19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3 Column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5EDB5FC-CA7C-4369-A121-67C4C93AB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4200" y="0"/>
            <a:ext cx="1447800" cy="15357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814F19-D3DA-42AB-AAD4-22D54FE37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4"/>
            <a:ext cx="10348146" cy="753172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spc="120">
                <a:solidFill>
                  <a:schemeClr val="tx2"/>
                </a:solidFill>
                <a:cs typeface="Posterama" panose="020B0504020200020000" pitchFamily="34" charset="0"/>
              </a:rPr>
              <a:t>Click to edit Master title style</a:t>
            </a:r>
            <a:endParaRPr lang="en-US" spc="120" dirty="0">
              <a:solidFill>
                <a:schemeClr val="tx2"/>
              </a:solidFill>
              <a:cs typeface="Posterama" panose="020B050402020002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126634-B312-428E-8F30-17C189040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1" y="2719661"/>
            <a:ext cx="830249" cy="2548349"/>
          </a:xfrm>
          <a:prstGeom prst="rect">
            <a:avLst/>
          </a:prstGeom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1AC832B9-3155-477F-89D0-A170836416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460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20XX</a:t>
            </a:r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7801D982-FEE5-4484-AD95-86DEE2E5D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460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5F932331-BB94-49D3-9E40-67111663B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460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73B850FF-6169-4056-8077-06FFA93A5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5653" y="1719628"/>
            <a:ext cx="3300183" cy="55403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6265" y="2332649"/>
            <a:ext cx="3299434" cy="352901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9261" y="1719628"/>
            <a:ext cx="3300183" cy="55403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29873" y="2332649"/>
            <a:ext cx="3299434" cy="352901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53617" y="1719628"/>
            <a:ext cx="3300183" cy="55403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54229" y="2332649"/>
            <a:ext cx="3299434" cy="352901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207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FB9ADE-90DA-4820-BE03-6440FAF8B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0" y="1"/>
            <a:ext cx="12191999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F4039C-77F7-44AD-AEB2-A6079C9DA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3457" y="739600"/>
            <a:ext cx="10768226" cy="539095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6E930C2-F546-4C94-BF53-6C7C8A57E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1066800"/>
            <a:ext cx="4749276" cy="2592425"/>
          </a:xfrm>
        </p:spPr>
        <p:txBody>
          <a:bodyPr anchor="b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4400" spc="120">
                <a:solidFill>
                  <a:schemeClr val="tx2"/>
                </a:solidFill>
                <a:cs typeface="Posterama" panose="020B0504020200020000" pitchFamily="34" charset="0"/>
              </a:rPr>
              <a:t>Click to edit Master title style</a:t>
            </a:r>
            <a:endParaRPr lang="en-US" sz="4400" spc="120" dirty="0">
              <a:solidFill>
                <a:schemeClr val="tx2"/>
              </a:solidFill>
              <a:cs typeface="Posterama" panose="020B0504020200020000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3F81DC1-1A78-495F-B862-27847D0EE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599" y="3856314"/>
            <a:ext cx="4749275" cy="1858686"/>
          </a:xfrm>
        </p:spPr>
        <p:txBody>
          <a:bodyPr anchor="t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2200">
                <a:solidFill>
                  <a:schemeClr val="tx2"/>
                </a:solidFill>
                <a:cs typeface="Segoe UI Semilight" panose="020B0402040204020203" pitchFamily="34" charset="0"/>
              </a:rPr>
              <a:t>Click to edit Master subtitle style</a:t>
            </a:r>
            <a:endParaRPr lang="en-US" sz="2200" dirty="0">
              <a:solidFill>
                <a:schemeClr val="tx2"/>
              </a:solidFill>
              <a:cs typeface="Segoe UI Semilight" panose="020B0402040204020203" pitchFamily="34" charset="0"/>
            </a:endParaRPr>
          </a:p>
        </p:txBody>
      </p:sp>
      <p:sp>
        <p:nvSpPr>
          <p:cNvPr id="25" name="Picture Placeholder 20">
            <a:extLst>
              <a:ext uri="{FF2B5EF4-FFF2-40B4-BE49-F238E27FC236}">
                <a16:creationId xmlns:a16="http://schemas.microsoft.com/office/drawing/2014/main" id="{F44B6D46-2238-46D9-8D7F-730BDD0C144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7447" y="1066800"/>
            <a:ext cx="2405746" cy="22620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6" name="Picture Placeholder 20">
            <a:extLst>
              <a:ext uri="{FF2B5EF4-FFF2-40B4-BE49-F238E27FC236}">
                <a16:creationId xmlns:a16="http://schemas.microsoft.com/office/drawing/2014/main" id="{B600C62E-9610-468D-B50C-B5D55DB2D0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592404" y="1066800"/>
            <a:ext cx="2405746" cy="22620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7" name="Picture Placeholder 20">
            <a:extLst>
              <a:ext uri="{FF2B5EF4-FFF2-40B4-BE49-F238E27FC236}">
                <a16:creationId xmlns:a16="http://schemas.microsoft.com/office/drawing/2014/main" id="{03A822E7-844A-4C6F-9941-ACCF803F61F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77447" y="3443645"/>
            <a:ext cx="2405746" cy="22620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8" name="Picture Placeholder 20">
            <a:extLst>
              <a:ext uri="{FF2B5EF4-FFF2-40B4-BE49-F238E27FC236}">
                <a16:creationId xmlns:a16="http://schemas.microsoft.com/office/drawing/2014/main" id="{07DE9330-8C8A-4B8E-A4C6-F84147872A3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592405" y="3443645"/>
            <a:ext cx="2405746" cy="22620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Date Placeholder 9">
            <a:extLst>
              <a:ext uri="{FF2B5EF4-FFF2-40B4-BE49-F238E27FC236}">
                <a16:creationId xmlns:a16="http://schemas.microsoft.com/office/drawing/2014/main" id="{693CD890-5369-4257-9426-7FA8B9FD3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764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alpha val="60000"/>
                  </a:prstClr>
                </a:solidFill>
              </a:rPr>
              <a:t>20XX</a:t>
            </a:r>
          </a:p>
        </p:txBody>
      </p:sp>
      <p:sp>
        <p:nvSpPr>
          <p:cNvPr id="18" name="Footer Placeholder 10">
            <a:extLst>
              <a:ext uri="{FF2B5EF4-FFF2-40B4-BE49-F238E27FC236}">
                <a16:creationId xmlns:a16="http://schemas.microsoft.com/office/drawing/2014/main" id="{3A86BCFE-67DF-4B63-AC7B-74E66919C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7648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9" name="Slide Number Placeholder 11">
            <a:extLst>
              <a:ext uri="{FF2B5EF4-FFF2-40B4-BE49-F238E27FC236}">
                <a16:creationId xmlns:a16="http://schemas.microsoft.com/office/drawing/2014/main" id="{1301AADD-E25B-4AB6-A4E4-E95CFB987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327648"/>
            <a:ext cx="1295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850FF-6169-4056-8077-06FFA93A5366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432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887E59D-6BE5-4CB5-B3B3-BAF69EFA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4953000" cy="2688598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spc="120">
                <a:solidFill>
                  <a:schemeClr val="tx2"/>
                </a:solidFill>
                <a:cs typeface="Posterama" panose="020B0504020200020000" pitchFamily="34" charset="0"/>
              </a:rPr>
              <a:t>Click to edit Master title style</a:t>
            </a:r>
            <a:endParaRPr lang="en-US" spc="120" dirty="0">
              <a:solidFill>
                <a:schemeClr val="tx2"/>
              </a:solidFill>
              <a:cs typeface="Posterama" panose="020B050402020002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13BFBD-7478-4683-BA2C-E7BFC660B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3FF916-2B4D-4DC1-AD98-AF8F2EFD4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90666" y="0"/>
            <a:ext cx="6001333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80B3D3-8262-4D62-8B77-51C5FF582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6196875" y="0"/>
            <a:ext cx="5992075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D44A1B8E-1071-45A0-8A94-0AA7F201EB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5149" y="3412114"/>
            <a:ext cx="4952681" cy="275030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400">
                <a:solidFill>
                  <a:schemeClr val="tx2"/>
                </a:solidFill>
              </a:defRPr>
            </a:lvl2pPr>
            <a:lvl3pPr marL="914400" indent="0">
              <a:buNone/>
              <a:defRPr sz="2400">
                <a:solidFill>
                  <a:schemeClr val="tx2"/>
                </a:solidFill>
              </a:defRPr>
            </a:lvl3pPr>
            <a:lvl4pPr marL="1371600" indent="0">
              <a:buNone/>
              <a:defRPr sz="2400">
                <a:solidFill>
                  <a:schemeClr val="tx2"/>
                </a:solidFill>
              </a:defRPr>
            </a:lvl4pPr>
            <a:lvl5pPr marL="1828800" indent="0"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Date Placeholder 5">
            <a:extLst>
              <a:ext uri="{FF2B5EF4-FFF2-40B4-BE49-F238E27FC236}">
                <a16:creationId xmlns:a16="http://schemas.microsoft.com/office/drawing/2014/main" id="{DF6FCAD9-068D-41D9-A5F4-E22F2D2871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7648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20XX</a:t>
            </a:r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0402EFB4-17A2-4345-82DA-89EF34B5E9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1801" y="380991"/>
            <a:ext cx="4856144" cy="192541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5" name="Picture Placeholder 20">
            <a:extLst>
              <a:ext uri="{FF2B5EF4-FFF2-40B4-BE49-F238E27FC236}">
                <a16:creationId xmlns:a16="http://schemas.microsoft.com/office/drawing/2014/main" id="{EC3DFC6E-6D3D-48C3-BD9E-33878CD86D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81800" y="2376797"/>
            <a:ext cx="4856144" cy="192541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6" name="Picture Placeholder 20">
            <a:extLst>
              <a:ext uri="{FF2B5EF4-FFF2-40B4-BE49-F238E27FC236}">
                <a16:creationId xmlns:a16="http://schemas.microsoft.com/office/drawing/2014/main" id="{7EC41F32-B997-4949-A553-260965B03F3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81800" y="4379170"/>
            <a:ext cx="4856144" cy="192541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3E86EC02-7D1A-4CB3-B376-1044BEF4C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27648"/>
            <a:ext cx="3810000" cy="365125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>
                <a:solidFill>
                  <a:prstClr val="white">
                    <a:alpha val="60000"/>
                  </a:prstClr>
                </a:solidFill>
              </a:rPr>
              <a:t>Presentation title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F1ABD226-6012-4821-BD32-E8E6EB955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400" y="6327648"/>
            <a:ext cx="533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850FF-6169-4056-8077-06FFA93A5366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06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C836EA2-D914-4028-95BF-1B97B17FE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02877"/>
            <a:ext cx="12192000" cy="226733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BDFAD1-E970-4A5F-98F7-D42CA9DFB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055" y="4596020"/>
            <a:ext cx="12191999" cy="2274195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3E32FB-4A5F-4D36-A227-CF26EBF0B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800"/>
            <a:ext cx="10003218" cy="1219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>
                <a:solidFill>
                  <a:schemeClr val="bg1"/>
                </a:solidFill>
                <a:cs typeface="Posterama" panose="020B0504020200020000" pitchFamily="34" charset="0"/>
              </a:rPr>
              <a:t>Click to edit Master title style</a:t>
            </a:r>
            <a:endParaRPr lang="en-US" dirty="0">
              <a:solidFill>
                <a:schemeClr val="bg1"/>
              </a:solidFill>
              <a:cs typeface="Posterama" panose="020B0504020200020000" pitchFamily="34" charset="0"/>
            </a:endParaRP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9DA8CA5C-5748-45EE-B537-5A44A3BFC6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3175" y="0"/>
            <a:ext cx="6196013" cy="460287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5015D873-DDCC-44AF-AE80-703ED88AEC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50718" y="327025"/>
            <a:ext cx="5073194" cy="3949987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16E99B66-5BC0-4B16-807E-B513E3272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7648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20XX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086E91BF-4612-41A6-9A9F-AA6236BF5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9310" y="6327648"/>
            <a:ext cx="3976429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white">
                    <a:alpha val="6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F65A627F-E36A-460F-AD3C-7B63B5004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6908" y="6327648"/>
            <a:ext cx="116689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850FF-6169-4056-8077-06FFA93A536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6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08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50B4F7D-E398-40AA-9F3C-F3D59A3F4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813"/>
            <a:ext cx="4633785" cy="2397324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spc="120">
                <a:solidFill>
                  <a:schemeClr val="tx2"/>
                </a:solidFill>
                <a:cs typeface="Posterama" panose="020B0504020200020000" pitchFamily="34" charset="0"/>
              </a:rPr>
              <a:t>Click to edit Master title style</a:t>
            </a:r>
            <a:endParaRPr lang="en-US" spc="120" dirty="0">
              <a:solidFill>
                <a:schemeClr val="tx2"/>
              </a:solidFill>
              <a:cs typeface="Posterama" panose="020B0504020200020000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388EFA-705D-45DA-BB3E-901ED20AF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19800" y="0"/>
            <a:ext cx="617219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0C378B-9DA9-4513-BF84-7422A1AE6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6019800" y="0"/>
            <a:ext cx="6172198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B924BE58-42FE-46C1-9582-9E08FAFE0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200400"/>
            <a:ext cx="4633913" cy="291306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A2724A1-1A21-49B5-9057-269BD5D624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8749" y="862806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01994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and Table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34C7413-1C75-42B7-9BFD-E0E14118F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22567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01FDE2-61AF-4DEB-BF43-3694E0083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2225674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8D0D73E-DE18-4A23-B6FB-5182A7846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381000"/>
            <a:ext cx="10003218" cy="16001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pc="120">
                <a:solidFill>
                  <a:schemeClr val="bg1"/>
                </a:solidFill>
                <a:cs typeface="Posterama" panose="020B0504020200020000" pitchFamily="34" charset="0"/>
              </a:rPr>
              <a:t>Click to edit Master title style</a:t>
            </a:r>
            <a:endParaRPr lang="en-US" spc="120" dirty="0">
              <a:solidFill>
                <a:schemeClr val="bg1"/>
              </a:solidFill>
              <a:cs typeface="Posterama" panose="020B0504020200020000" pitchFamily="34" charset="0"/>
            </a:endParaRPr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BDED38F6-34C9-4DB4-9BBF-DEBC41240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7648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20XX</a:t>
            </a:r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FBD13A29-DF90-4047-B6E5-DFA75D6A5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9310" y="6327648"/>
            <a:ext cx="3976429" cy="365125"/>
          </a:xfrm>
        </p:spPr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DD0AF7D0-41AD-41E1-84B0-436A90E26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6908" y="6327648"/>
            <a:ext cx="1166892" cy="365125"/>
          </a:xfrm>
        </p:spPr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73B850FF-6169-4056-8077-06FFA93A5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54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2580089F-49C9-440C-8318-24576EE00A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88825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DEEF06-129C-4E9F-BB08-1F653A08D2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FBDB-1B30-4054-9EAE-3085105D69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6275" y="865762"/>
            <a:ext cx="10198776" cy="4056968"/>
          </a:xfrm>
        </p:spPr>
        <p:txBody>
          <a:bodyPr anchor="b"/>
          <a:lstStyle>
            <a:lvl1pPr algn="ctr">
              <a:lnSpc>
                <a:spcPct val="110000"/>
              </a:lnSpc>
              <a:spcBef>
                <a:spcPts val="1000"/>
              </a:spcBef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F34EB02-AC27-416D-A53F-77F9841BF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5101548"/>
            <a:ext cx="9781327" cy="502958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</a:lstStyle>
          <a:p>
            <a:pPr>
              <a:lnSpc>
                <a:spcPct val="110000"/>
              </a:lnSpc>
            </a:pPr>
            <a:r>
              <a:rPr lang="en-US" sz="2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light" panose="020B0402040204020203" pitchFamily="34" charset="0"/>
              </a:rPr>
              <a:t>Click to edit Master subtitle style</a:t>
            </a:r>
            <a:endParaRPr lang="en-US" sz="2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212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798F9B1-9C80-43D7-9EEB-62368C6E4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63122"/>
            <a:ext cx="12188952" cy="229487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9F8183-B975-40ED-AF54-2E47480E8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32326"/>
            <a:ext cx="12188952" cy="2225674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F15006B-9319-46AF-AE0D-7BBBA5A5F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79001"/>
            <a:ext cx="10348147" cy="13886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pc="120">
                <a:solidFill>
                  <a:schemeClr val="bg1"/>
                </a:solidFill>
                <a:cs typeface="Posterama" panose="020B0504020200020000" pitchFamily="34" charset="0"/>
              </a:rPr>
              <a:t>Click to edit Master title style</a:t>
            </a:r>
            <a:endParaRPr lang="en-US" spc="120" dirty="0">
              <a:solidFill>
                <a:schemeClr val="bg1"/>
              </a:solidFill>
              <a:cs typeface="Posterama" panose="020B0504020200020000" pitchFamily="34" charset="0"/>
            </a:endParaRPr>
          </a:p>
        </p:txBody>
      </p:sp>
      <p:sp>
        <p:nvSpPr>
          <p:cNvPr id="21" name="Date Placeholder 5">
            <a:extLst>
              <a:ext uri="{FF2B5EF4-FFF2-40B4-BE49-F238E27FC236}">
                <a16:creationId xmlns:a16="http://schemas.microsoft.com/office/drawing/2014/main" id="{EF966BF4-C741-471C-BD3E-40536108BD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460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alpha val="60000"/>
                  </a:prstClr>
                </a:solidFill>
              </a:rPr>
              <a:t>20XX</a:t>
            </a:r>
          </a:p>
        </p:txBody>
      </p:sp>
      <p:sp>
        <p:nvSpPr>
          <p:cNvPr id="22" name="Footer Placeholder 6">
            <a:extLst>
              <a:ext uri="{FF2B5EF4-FFF2-40B4-BE49-F238E27FC236}">
                <a16:creationId xmlns:a16="http://schemas.microsoft.com/office/drawing/2014/main" id="{E4052D32-8B32-4C10-8FF9-3CC40E7F3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460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23" name="Slide Number Placeholder 7">
            <a:extLst>
              <a:ext uri="{FF2B5EF4-FFF2-40B4-BE49-F238E27FC236}">
                <a16:creationId xmlns:a16="http://schemas.microsoft.com/office/drawing/2014/main" id="{423F6085-8F80-41B9-9BA1-8719DDB0C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460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850FF-6169-4056-8077-06FFA93A536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52533-4333-455C-A755-FD0DB695115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2113" y="217488"/>
            <a:ext cx="11407775" cy="43449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726798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98EB1B99-4A44-424D-960B-E39E95E47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63122"/>
            <a:ext cx="12188952" cy="229487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C4B9F2D-4BC8-49AA-AF37-3F0C8E5A2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32326"/>
            <a:ext cx="12188952" cy="2225674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9607F4D-1EB7-4A8D-BDBE-3FBD59A56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1785"/>
            <a:ext cx="10348147" cy="15726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pc="120">
                <a:solidFill>
                  <a:schemeClr val="bg1"/>
                </a:solidFill>
                <a:cs typeface="Posterama" panose="020B0504020200020000" pitchFamily="34" charset="0"/>
              </a:rPr>
              <a:t>Click to edit Master title style</a:t>
            </a:r>
            <a:endParaRPr lang="en-US" spc="120" dirty="0">
              <a:solidFill>
                <a:schemeClr val="bg1"/>
              </a:solidFill>
              <a:cs typeface="Posterama" panose="020B0504020200020000" pitchFamily="34" charset="0"/>
            </a:endParaRPr>
          </a:p>
        </p:txBody>
      </p:sp>
      <p:sp>
        <p:nvSpPr>
          <p:cNvPr id="29" name="Date Placeholder 5">
            <a:extLst>
              <a:ext uri="{FF2B5EF4-FFF2-40B4-BE49-F238E27FC236}">
                <a16:creationId xmlns:a16="http://schemas.microsoft.com/office/drawing/2014/main" id="{D059A74B-DC70-4E6A-8B79-92049E91B1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460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alpha val="60000"/>
                  </a:prstClr>
                </a:solidFill>
              </a:rPr>
              <a:t>20XX</a:t>
            </a:r>
          </a:p>
        </p:txBody>
      </p:sp>
      <p:sp>
        <p:nvSpPr>
          <p:cNvPr id="30" name="Footer Placeholder 6">
            <a:extLst>
              <a:ext uri="{FF2B5EF4-FFF2-40B4-BE49-F238E27FC236}">
                <a16:creationId xmlns:a16="http://schemas.microsoft.com/office/drawing/2014/main" id="{60A3B447-230B-4641-9E61-C6AFA8ADA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460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31" name="Slide Number Placeholder 7">
            <a:extLst>
              <a:ext uri="{FF2B5EF4-FFF2-40B4-BE49-F238E27FC236}">
                <a16:creationId xmlns:a16="http://schemas.microsoft.com/office/drawing/2014/main" id="{D891FDCC-CEC5-46EA-83E5-AF2316413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460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850FF-6169-4056-8077-06FFA93A536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12BDF-BBAF-4198-8203-F269CA203E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89025" y="209550"/>
            <a:ext cx="10013950" cy="41433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65698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2 Column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DFDE745-8E05-475F-BC08-E9B8B01E6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4200" y="0"/>
            <a:ext cx="1447800" cy="15357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4AB668B-5364-48F5-8E6A-67B8A330D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4"/>
            <a:ext cx="10348146" cy="753172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spc="120">
                <a:solidFill>
                  <a:schemeClr val="tx2"/>
                </a:solidFill>
                <a:cs typeface="Posterama" panose="020B0504020200020000" pitchFamily="34" charset="0"/>
              </a:rPr>
              <a:t>Click to edit Master title style</a:t>
            </a:r>
            <a:endParaRPr lang="en-US" spc="120" dirty="0">
              <a:solidFill>
                <a:schemeClr val="tx2"/>
              </a:solidFill>
              <a:cs typeface="Posterama" panose="020B050402020002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CD62CE-FD0C-47C1-94CE-C2F8B5AA8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1" y="2719661"/>
            <a:ext cx="830249" cy="2548349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00F5829-71BC-4CC0-A88E-2D9B5D18E8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2288" y="1719628"/>
            <a:ext cx="4307865" cy="55403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D2F63FE-D5D7-44B0-B72C-D45AA6EE12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12900" y="2332649"/>
            <a:ext cx="4306888" cy="352901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E0314D87-B4EE-460E-B18F-73BD13911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66350" y="1719628"/>
            <a:ext cx="4307865" cy="55403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C6020A13-A1EE-4B0D-9E98-DEC8824C59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6838" y="2332649"/>
            <a:ext cx="4306888" cy="352901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DB65338A-C6F0-4F28-B7EA-064B872F62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460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20XX</a:t>
            </a:r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5743896B-BFE2-4F6B-B431-CF4B29CD3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460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1F6558AB-F8E9-4605-A5ED-FE3F46A11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460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73B850FF-6169-4056-8077-06FFA93A5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6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8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69" r:id="rId1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cz4Y9MAgkmI?feature=oembed" TargetMode="Externa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nbJPAumzJrc?feature=oembed" TargetMode="Externa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formatcomunicacion.com/VerbalAndNonverbal/verbal-and-nonverbal-communication-in-nursing" TargetMode="External"/><Relationship Id="rId13" Type="http://schemas.openxmlformats.org/officeDocument/2006/relationships/hyperlink" Target="https://www.semanticscholar.org/paper/Medication-Prescribing-Errors-In-A-Tertiary-In-and-Ajemigbitse-Omole/81eaa21863be6a069999305a200e0c9e9b58f287" TargetMode="External"/><Relationship Id="rId3" Type="http://schemas.openxmlformats.org/officeDocument/2006/relationships/hyperlink" Target="https://qualitysafety.bmj.com/content/30/10/782" TargetMode="External"/><Relationship Id="rId7" Type="http://schemas.openxmlformats.org/officeDocument/2006/relationships/hyperlink" Target="https://www.who.int/news-room/fact-sheets/detail/patient-safety#:~:text=Key%20facts,from%20unsafe%20care%20(1)" TargetMode="External"/><Relationship Id="rId12" Type="http://schemas.openxmlformats.org/officeDocument/2006/relationships/hyperlink" Target="https://www.linkedin.com/advice/3/youre-struggling-keep-up-your-workload-how-can-you-stay-h5r0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sciencedirect.com/science/article/abs/pii/S147159532300032X" TargetMode="External"/><Relationship Id="rId11" Type="http://schemas.openxmlformats.org/officeDocument/2006/relationships/hyperlink" Target="https://nurseslabs.com/10-rs-rights-of-drug-administration/#google_vignette" TargetMode="External"/><Relationship Id="rId5" Type="http://schemas.openxmlformats.org/officeDocument/2006/relationships/hyperlink" Target="https://pubmed.ncbi.nlm.nih.gov/27567765/" TargetMode="External"/><Relationship Id="rId10" Type="http://schemas.openxmlformats.org/officeDocument/2006/relationships/hyperlink" Target="https://www.rasmussen.edu/degrees/nursing/blog/bullying-in-nursing-nurses-eat-their-young/" TargetMode="External"/><Relationship Id="rId4" Type="http://schemas.openxmlformats.org/officeDocument/2006/relationships/hyperlink" Target="https://www.ncbi.nlm.nih.gov/pmc/articles/PMC8318178/" TargetMode="External"/><Relationship Id="rId9" Type="http://schemas.openxmlformats.org/officeDocument/2006/relationships/hyperlink" Target="https://www.aha.org/center/project-firstline/teamstepps-video-toolkit/closed-loop-communication#:~:text=In%20closed%2Dloop%20communication%2C%20the,is%20likely%20to%20save%20time" TargetMode="External"/><Relationship Id="rId14" Type="http://schemas.openxmlformats.org/officeDocument/2006/relationships/hyperlink" Target="https://www.researchgate.net/publication/315677910_Medical_errors_in_Nigeria_A_cross-sectional_study_of_medical_practitioners_in_Abia_Stat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AD785D12-A7EA-CD5F-935F-A03878517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1039"/>
            <a:ext cx="12192002" cy="615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B0B2BB2-146B-4714-8570-77C449ABC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876" y="304801"/>
            <a:ext cx="9601200" cy="1534297"/>
          </a:xfrm>
        </p:spPr>
        <p:txBody>
          <a:bodyPr/>
          <a:lstStyle/>
          <a:p>
            <a:r>
              <a:rPr lang="en-US" dirty="0"/>
              <a:t>Strategies To Avoid Communication Breakdown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8564900-E014-BAF1-9CAB-6176FBD467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by: Lauren Rugless</a:t>
            </a:r>
          </a:p>
        </p:txBody>
      </p:sp>
    </p:spTree>
    <p:extLst>
      <p:ext uri="{BB962C8B-B14F-4D97-AF65-F5344CB8AC3E}">
        <p14:creationId xmlns:p14="http://schemas.microsoft.com/office/powerpoint/2010/main" val="3106661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E9DE2-23D2-5F9C-062D-8A8EA4167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Communication and Medical Errors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B1797-D81C-BEDB-5E33-EDDF7107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071BCB-8673-29E5-C882-F24A6B56E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Strategies To Avoid Communication Breakdown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72EB96-E982-D3A6-BECB-46D09F841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850FF-6169-4056-8077-06FFA93A536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391F57-4FBE-3CC0-306E-6809DAEFB6AE}"/>
              </a:ext>
            </a:extLst>
          </p:cNvPr>
          <p:cNvSpPr txBox="1"/>
          <p:nvPr/>
        </p:nvSpPr>
        <p:spPr>
          <a:xfrm>
            <a:off x="612738" y="2428155"/>
            <a:ext cx="23456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effectLst/>
                <a:latin typeface="Google Sans"/>
              </a:rPr>
              <a:t>_________________</a:t>
            </a:r>
          </a:p>
          <a:p>
            <a:r>
              <a:rPr lang="en-US" dirty="0">
                <a:solidFill>
                  <a:schemeClr val="tx2"/>
                </a:solidFill>
                <a:effectLst/>
                <a:latin typeface="Google Sans"/>
              </a:rPr>
              <a:t>A study published in the International Brazilian Journal of Medicine found a prevalence of </a:t>
            </a:r>
            <a:r>
              <a:rPr lang="en-US" b="1" dirty="0">
                <a:solidFill>
                  <a:schemeClr val="tx2"/>
                </a:solidFill>
                <a:effectLst/>
                <a:latin typeface="Google Sans"/>
              </a:rPr>
              <a:t>42.8%</a:t>
            </a:r>
            <a:r>
              <a:rPr lang="en-US" dirty="0">
                <a:solidFill>
                  <a:schemeClr val="tx2"/>
                </a:solidFill>
                <a:effectLst/>
                <a:latin typeface="Google Sans"/>
              </a:rPr>
              <a:t> of medical errors among medical practitioners in Abia State, Nigeria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  <a:p>
            <a:r>
              <a:rPr lang="en-US" b="1" dirty="0">
                <a:solidFill>
                  <a:schemeClr val="tx2"/>
                </a:solidFill>
              </a:rPr>
              <a:t>__________________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F8B109-BA46-9D91-F30E-94D5D7D487B0}"/>
              </a:ext>
            </a:extLst>
          </p:cNvPr>
          <p:cNvSpPr txBox="1"/>
          <p:nvPr/>
        </p:nvSpPr>
        <p:spPr>
          <a:xfrm>
            <a:off x="3342555" y="2428155"/>
            <a:ext cx="52558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dirty="0">
                <a:solidFill>
                  <a:schemeClr val="tx2"/>
                </a:solidFill>
                <a:effectLst/>
              </a:rPr>
              <a:t>Causes of Medical Errors in Nigeria:</a:t>
            </a:r>
          </a:p>
          <a:p>
            <a:pPr algn="l" rtl="0"/>
            <a:endParaRPr lang="en-US" dirty="0">
              <a:solidFill>
                <a:schemeClr val="tx2"/>
              </a:solidFill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effectLst/>
              </a:rPr>
              <a:t>Limited Resources:</a:t>
            </a:r>
            <a:r>
              <a:rPr lang="en-US" dirty="0">
                <a:solidFill>
                  <a:schemeClr val="tx2"/>
                </a:solidFill>
                <a:effectLst/>
              </a:rPr>
              <a:t> Understaffing, lack of proper equipment or protection, inadequate care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effectLst/>
              </a:rPr>
              <a:t>Poor Record Keeping:</a:t>
            </a:r>
            <a:r>
              <a:rPr lang="en-US" dirty="0">
                <a:solidFill>
                  <a:schemeClr val="tx2"/>
                </a:solidFill>
                <a:effectLst/>
              </a:rPr>
              <a:t> Paper-based medical records are prone to inaccuracies and can lead to confusion.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effectLst/>
              </a:rPr>
              <a:t>Communication Issues:</a:t>
            </a:r>
            <a:r>
              <a:rPr lang="en-US" dirty="0">
                <a:solidFill>
                  <a:schemeClr val="tx2"/>
                </a:solidFill>
                <a:effectLst/>
              </a:rPr>
              <a:t> Miscommunication between healthcare providers can be a significant factor.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effectLst/>
              </a:rPr>
              <a:t>Culture of Silence:</a:t>
            </a:r>
            <a:r>
              <a:rPr lang="en-US" dirty="0">
                <a:solidFill>
                  <a:schemeClr val="tx2"/>
                </a:solidFill>
                <a:effectLst/>
              </a:rPr>
              <a:t> A reluctance to disclose errors due to fear of repercussions can hinder improvement efforts.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3A0722-AA29-462B-12B2-B6E2833FE917}"/>
              </a:ext>
            </a:extLst>
          </p:cNvPr>
          <p:cNvSpPr txBox="1"/>
          <p:nvPr/>
        </p:nvSpPr>
        <p:spPr>
          <a:xfrm>
            <a:off x="8982636" y="2505670"/>
            <a:ext cx="257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Reflection: In what ways can your training as a nursing student help you avoid medical errors? </a:t>
            </a:r>
          </a:p>
        </p:txBody>
      </p:sp>
    </p:spTree>
    <p:extLst>
      <p:ext uri="{BB962C8B-B14F-4D97-AF65-F5344CB8AC3E}">
        <p14:creationId xmlns:p14="http://schemas.microsoft.com/office/powerpoint/2010/main" val="272954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EDA260CC-A330-AF2B-7023-C550030B02D1}"/>
              </a:ext>
            </a:extLst>
          </p:cNvPr>
          <p:cNvSpPr/>
          <p:nvPr/>
        </p:nvSpPr>
        <p:spPr>
          <a:xfrm>
            <a:off x="11025412" y="669073"/>
            <a:ext cx="1131276" cy="1200409"/>
          </a:xfrm>
          <a:prstGeom prst="flowChartConnector">
            <a:avLst/>
          </a:prstGeom>
          <a:solidFill>
            <a:srgbClr val="327A4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A8C584-0B9D-D00B-5B3D-42F4515C9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Rights of Medication Administration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37887E-E09C-38DD-7339-9094EEB66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B1E53E-745C-EBED-E0D3-F8B55ADE5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1EBB42-8D9F-F1AF-A952-EE94F2269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850FF-6169-4056-8077-06FFA93A536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EF0B9F-18B6-E474-1F48-9B9AA060DD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18" b="8160"/>
          <a:stretch/>
        </p:blipFill>
        <p:spPr>
          <a:xfrm>
            <a:off x="0" y="1981124"/>
            <a:ext cx="12192000" cy="4876876"/>
          </a:xfrm>
          <a:prstGeom prst="rect">
            <a:avLst/>
          </a:prstGeom>
        </p:spPr>
      </p:pic>
      <p:pic>
        <p:nvPicPr>
          <p:cNvPr id="9" name="Graphic 8" descr="Scales of justice with solid fill">
            <a:extLst>
              <a:ext uri="{FF2B5EF4-FFF2-40B4-BE49-F238E27FC236}">
                <a16:creationId xmlns:a16="http://schemas.microsoft.com/office/drawing/2014/main" id="{224798C5-5E78-0256-621B-F2870B0BC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48696" y="78234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89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FC9FC-4C8E-E534-A07B-BB4C6070C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Barriers </a:t>
            </a:r>
            <a:br>
              <a:rPr lang="en-US" dirty="0"/>
            </a:br>
            <a:r>
              <a:rPr lang="en-US" sz="2400" dirty="0"/>
              <a:t>among new nurses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87DA8D-663B-0BE9-6208-2226DD83A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6EFC14-0DBA-D238-F38B-97FD6BFA5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Strategies To Avoid Communication Breakdown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92AA89-3678-7A5B-3347-18E1DC7C9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850FF-6169-4056-8077-06FFA93A536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77EF1F-477D-BAAE-34F2-5141C6363729}"/>
              </a:ext>
            </a:extLst>
          </p:cNvPr>
          <p:cNvSpPr txBox="1"/>
          <p:nvPr/>
        </p:nvSpPr>
        <p:spPr>
          <a:xfrm>
            <a:off x="308547" y="2306957"/>
            <a:ext cx="1188345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Difficulty conveying complex medical information clearly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Feeling overwhelmed during handovers or with patient volume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Struggle to assert themselves to multidisciplinary teams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Inability to delegate for fear of retaliation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Feeling anxious during difficult conversations with patients or families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Handling aggressive or hostile behavior from patients or families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Dealing with language barriers with patients or colleagues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Fear of being unable to handle emergencies effectively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Feeling disrespected by preceptors or peers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</a:endParaRPr>
          </a:p>
          <a:p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32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92ADF1-E9B7-6768-616F-448CDB9D8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Barriers</a:t>
            </a:r>
            <a:br>
              <a:rPr lang="en-US" dirty="0"/>
            </a:br>
            <a:r>
              <a:rPr lang="en-US" sz="2400" dirty="0"/>
              <a:t>with other nurses  </a:t>
            </a:r>
          </a:p>
        </p:txBody>
      </p:sp>
      <p:pic>
        <p:nvPicPr>
          <p:cNvPr id="2050" name="Picture 2" descr="female nursing looking stressed">
            <a:extLst>
              <a:ext uri="{FF2B5EF4-FFF2-40B4-BE49-F238E27FC236}">
                <a16:creationId xmlns:a16="http://schemas.microsoft.com/office/drawing/2014/main" id="{36FCE7BC-7CEE-9BF2-D226-9A584E64F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125"/>
            <a:ext cx="12192000" cy="487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48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D0375-B643-FC2E-0AA3-B5FE2CDC3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Barriers </a:t>
            </a:r>
            <a:br>
              <a:rPr lang="en-US" dirty="0"/>
            </a:br>
            <a:r>
              <a:rPr lang="en-US" sz="2400" dirty="0"/>
              <a:t>with patients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81ECB7-7CF9-3302-BBF0-0642DDC2E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A2199-25AF-223F-5A74-7396948DD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Strategies to Avoid Communication Breakdown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2013A-356A-4EFF-DBCE-317C6EF69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850FF-6169-4056-8077-06FFA93A536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CB656B-5B29-93B9-E5C5-62E55C441DC3}"/>
              </a:ext>
            </a:extLst>
          </p:cNvPr>
          <p:cNvSpPr txBox="1"/>
          <p:nvPr/>
        </p:nvSpPr>
        <p:spPr>
          <a:xfrm>
            <a:off x="1198182" y="2295775"/>
            <a:ext cx="106146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Arguing, minimizing, challenging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Giving false reassurances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Interpreting or speculating on the dynamics of the patient’s problems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Probing sensitive areas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“Selling” the patient on accepting treatment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Participating in criticism of any staff member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Joining any attacks led by the patient  </a:t>
            </a:r>
          </a:p>
        </p:txBody>
      </p:sp>
    </p:spTree>
    <p:extLst>
      <p:ext uri="{BB962C8B-B14F-4D97-AF65-F5344CB8AC3E}">
        <p14:creationId xmlns:p14="http://schemas.microsoft.com/office/powerpoint/2010/main" val="1709243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F6047-88D2-6611-A97A-09123DD3B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Nurse Burnout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8A3EB-D330-EF8E-CB12-B33F09D21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9218A5-3537-A1E3-6578-5D53E0C3F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850FF-6169-4056-8077-06FFA93A536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3BDEAE-BADC-96CE-0241-581B4A8AF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4276" y="2636736"/>
            <a:ext cx="2636136" cy="3035300"/>
          </a:xfrm>
          <a:prstGeom prst="stripedRightArrow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92A6696-8C8E-0EE2-BF1D-F6761982051B}"/>
              </a:ext>
            </a:extLst>
          </p:cNvPr>
          <p:cNvSpPr txBox="1"/>
          <p:nvPr/>
        </p:nvSpPr>
        <p:spPr>
          <a:xfrm>
            <a:off x="372256" y="2338504"/>
            <a:ext cx="940930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Implement emotional intelligence training for nurses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Enhances empathy and understanding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Improves nurse-team relationships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Establish regular debriefing sessions for nurses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Provides a place of safety for reflection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Enhances team cohesion and resilience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Introduce mental health resources and counseling services for nurses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Support for mental well-being aids in coping with stress and reduces risk for burnout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4193C8DE-2D54-067B-23C9-010B4F45C648}"/>
              </a:ext>
            </a:extLst>
          </p:cNvPr>
          <p:cNvSpPr txBox="1">
            <a:spLocks/>
          </p:cNvSpPr>
          <p:nvPr/>
        </p:nvSpPr>
        <p:spPr>
          <a:xfrm>
            <a:off x="4211576" y="6294437"/>
            <a:ext cx="397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Strategies To Avoid Communication Breakdown</a:t>
            </a:r>
          </a:p>
        </p:txBody>
      </p:sp>
      <p:sp>
        <p:nvSpPr>
          <p:cNvPr id="4" name="Lightning Bolt 3">
            <a:extLst>
              <a:ext uri="{FF2B5EF4-FFF2-40B4-BE49-F238E27FC236}">
                <a16:creationId xmlns:a16="http://schemas.microsoft.com/office/drawing/2014/main" id="{6E122099-734D-4C49-0904-D7893D56F0ED}"/>
              </a:ext>
            </a:extLst>
          </p:cNvPr>
          <p:cNvSpPr/>
          <p:nvPr/>
        </p:nvSpPr>
        <p:spPr>
          <a:xfrm>
            <a:off x="8422888" y="728546"/>
            <a:ext cx="646771" cy="1025913"/>
          </a:xfrm>
          <a:prstGeom prst="lightningBol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24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9EE6F-973C-188A-AD5D-0E61C27D0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49" y="559814"/>
            <a:ext cx="11579901" cy="753172"/>
          </a:xfrm>
        </p:spPr>
        <p:txBody>
          <a:bodyPr>
            <a:noAutofit/>
          </a:bodyPr>
          <a:lstStyle/>
          <a:p>
            <a:r>
              <a:rPr lang="en-US" sz="3700" dirty="0"/>
              <a:t>Improving Patient Safety Through Communication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25446F-3518-BAB6-7F80-20D070C3E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Strategies To Avoid Communication Breakdown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471A50-B909-72DF-1B26-9AEA7B3F3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850FF-6169-4056-8077-06FFA93A536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7019A3-8A5B-0BCB-ED50-8395350927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dirty="0"/>
              <a:t>Barriers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422257-6630-0345-CAEE-EE4F31A9236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29261" y="1600682"/>
            <a:ext cx="3356905" cy="554038"/>
          </a:xfrm>
        </p:spPr>
        <p:txBody>
          <a:bodyPr>
            <a:noAutofit/>
          </a:bodyPr>
          <a:lstStyle/>
          <a:p>
            <a:pPr algn="ctr"/>
            <a:r>
              <a:rPr lang="en-US" sz="2100" dirty="0"/>
              <a:t>Information Exchange Strategies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DF29B0-BAC1-D80E-2FD6-3935DF4336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29873" y="2332649"/>
            <a:ext cx="3299434" cy="3965537"/>
          </a:xfrm>
          <a:solidFill>
            <a:srgbClr val="FFC000"/>
          </a:solidFill>
        </p:spPr>
        <p:txBody>
          <a:bodyPr>
            <a:normAutofit fontScale="85000" lnSpcReduction="20000"/>
          </a:bodyPr>
          <a:lstStyle/>
          <a:p>
            <a:pPr marL="342900" indent="-342900" algn="ctr">
              <a:lnSpc>
                <a:spcPct val="90000"/>
              </a:lnSpc>
              <a:spcBef>
                <a:spcPct val="25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100" b="1" dirty="0">
                <a:solidFill>
                  <a:schemeClr val="tx1"/>
                </a:solidFill>
              </a:rPr>
              <a:t>Call-Out</a:t>
            </a:r>
          </a:p>
          <a:p>
            <a:pPr marL="342900" indent="-342900" algn="ctr">
              <a:lnSpc>
                <a:spcPct val="90000"/>
              </a:lnSpc>
              <a:spcBef>
                <a:spcPct val="25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100" b="1" dirty="0">
                <a:solidFill>
                  <a:schemeClr val="tx1"/>
                </a:solidFill>
              </a:rPr>
              <a:t>Closed-Loop</a:t>
            </a:r>
          </a:p>
          <a:p>
            <a:pPr marL="342900" indent="-342900" algn="ctr">
              <a:lnSpc>
                <a:spcPct val="90000"/>
              </a:lnSpc>
              <a:spcBef>
                <a:spcPct val="25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100" b="1" dirty="0">
                <a:solidFill>
                  <a:schemeClr val="tx1"/>
                </a:solidFill>
              </a:rPr>
              <a:t>SBAR</a:t>
            </a:r>
          </a:p>
          <a:p>
            <a:pPr marL="342900" indent="-342900" algn="ctr">
              <a:lnSpc>
                <a:spcPct val="90000"/>
              </a:lnSpc>
              <a:spcBef>
                <a:spcPct val="25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100" b="1" dirty="0">
                <a:solidFill>
                  <a:schemeClr val="tx1"/>
                </a:solidFill>
              </a:rPr>
              <a:t>Handoff</a:t>
            </a:r>
          </a:p>
          <a:p>
            <a:pPr marL="342900" indent="-342900" algn="ctr">
              <a:lnSpc>
                <a:spcPct val="90000"/>
              </a:lnSpc>
              <a:spcBef>
                <a:spcPct val="25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100" b="1" dirty="0">
                <a:solidFill>
                  <a:schemeClr val="tx1"/>
                </a:solidFill>
              </a:rPr>
              <a:t>Brief</a:t>
            </a:r>
          </a:p>
          <a:p>
            <a:pPr marL="342900" indent="-342900" algn="ctr">
              <a:lnSpc>
                <a:spcPct val="90000"/>
              </a:lnSpc>
              <a:spcBef>
                <a:spcPct val="25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100" b="1" dirty="0">
                <a:solidFill>
                  <a:schemeClr val="tx1"/>
                </a:solidFill>
              </a:rPr>
              <a:t>Huddle </a:t>
            </a:r>
          </a:p>
          <a:p>
            <a:pPr marL="342900" indent="-342900" algn="ctr">
              <a:lnSpc>
                <a:spcPct val="90000"/>
              </a:lnSpc>
              <a:spcBef>
                <a:spcPct val="25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100" b="1" dirty="0">
                <a:solidFill>
                  <a:schemeClr val="tx1"/>
                </a:solidFill>
              </a:rPr>
              <a:t>Debrief</a:t>
            </a:r>
          </a:p>
          <a:p>
            <a:pPr marL="342900" indent="-342900" algn="ctr">
              <a:lnSpc>
                <a:spcPct val="90000"/>
              </a:lnSpc>
              <a:spcBef>
                <a:spcPct val="25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100" b="1" dirty="0">
                <a:solidFill>
                  <a:schemeClr val="tx1"/>
                </a:solidFill>
              </a:rPr>
              <a:t>STEP</a:t>
            </a:r>
          </a:p>
          <a:p>
            <a:pPr marL="342900" indent="-342900" algn="ctr">
              <a:lnSpc>
                <a:spcPct val="90000"/>
              </a:lnSpc>
              <a:spcBef>
                <a:spcPct val="25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100" b="1" dirty="0">
                <a:solidFill>
                  <a:schemeClr val="tx1"/>
                </a:solidFill>
              </a:rPr>
              <a:t>Cross-Monitoring</a:t>
            </a:r>
          </a:p>
          <a:p>
            <a:pPr marL="342900" indent="-342900" algn="ctr">
              <a:lnSpc>
                <a:spcPct val="90000"/>
              </a:lnSpc>
              <a:spcBef>
                <a:spcPct val="25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100" b="1" dirty="0">
                <a:solidFill>
                  <a:schemeClr val="tx1"/>
                </a:solidFill>
              </a:rPr>
              <a:t>Feedback</a:t>
            </a:r>
          </a:p>
          <a:p>
            <a:pPr marL="342900" indent="-342900" algn="ctr">
              <a:lnSpc>
                <a:spcPct val="90000"/>
              </a:lnSpc>
              <a:spcBef>
                <a:spcPct val="25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100" b="1" dirty="0">
                <a:solidFill>
                  <a:schemeClr val="tx1"/>
                </a:solidFill>
              </a:rPr>
              <a:t>Advocacy and Assertion</a:t>
            </a:r>
          </a:p>
          <a:p>
            <a:pPr marL="342900" indent="-342900" algn="ctr">
              <a:lnSpc>
                <a:spcPct val="90000"/>
              </a:lnSpc>
              <a:spcBef>
                <a:spcPct val="25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100" b="1" dirty="0">
                <a:solidFill>
                  <a:schemeClr val="tx1"/>
                </a:solidFill>
              </a:rPr>
              <a:t>Two-Challenge Rule</a:t>
            </a:r>
          </a:p>
          <a:p>
            <a:pPr marL="342900" indent="-342900" algn="ctr">
              <a:lnSpc>
                <a:spcPct val="90000"/>
              </a:lnSpc>
              <a:spcBef>
                <a:spcPct val="25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100" b="1" dirty="0">
                <a:solidFill>
                  <a:schemeClr val="tx1"/>
                </a:solidFill>
              </a:rPr>
              <a:t>CUS</a:t>
            </a:r>
          </a:p>
          <a:p>
            <a:pPr marL="342900" indent="-342900" algn="ctr">
              <a:lnSpc>
                <a:spcPct val="90000"/>
              </a:lnSpc>
              <a:spcBef>
                <a:spcPct val="25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100" b="1" dirty="0">
                <a:solidFill>
                  <a:schemeClr val="tx1"/>
                </a:solidFill>
              </a:rPr>
              <a:t>DESC Script</a:t>
            </a:r>
          </a:p>
          <a:p>
            <a:pPr marL="342900" indent="-342900" algn="ctr">
              <a:lnSpc>
                <a:spcPct val="90000"/>
              </a:lnSpc>
              <a:spcBef>
                <a:spcPct val="25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100" b="1" dirty="0">
                <a:solidFill>
                  <a:schemeClr val="tx1"/>
                </a:solidFill>
              </a:rPr>
              <a:t>Collaboration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04F692-31E5-4D39-57E8-104913DCAB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ctr"/>
            <a:r>
              <a:rPr lang="en-US" dirty="0"/>
              <a:t> Outcomes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476E292-9169-5254-669F-60FCEE3F47F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54229" y="2332649"/>
            <a:ext cx="3299434" cy="3965537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pPr marL="179387" indent="0" algn="ctr">
              <a:lnSpc>
                <a:spcPct val="130000"/>
              </a:lnSpc>
              <a:spcBef>
                <a:spcPct val="40000"/>
              </a:spcBef>
              <a:buClr>
                <a:schemeClr val="bg1"/>
              </a:buClr>
              <a:buSzPct val="90000"/>
              <a:buNone/>
            </a:pPr>
            <a:r>
              <a:rPr lang="en-US" b="1" dirty="0">
                <a:solidFill>
                  <a:schemeClr val="tx1"/>
                </a:solidFill>
              </a:rPr>
              <a:t>Better relationships</a:t>
            </a:r>
          </a:p>
          <a:p>
            <a:pPr marL="179387" indent="0" algn="ctr">
              <a:lnSpc>
                <a:spcPct val="130000"/>
              </a:lnSpc>
              <a:spcBef>
                <a:spcPct val="40000"/>
              </a:spcBef>
              <a:buClr>
                <a:schemeClr val="bg1"/>
              </a:buClr>
              <a:buSzPct val="90000"/>
              <a:buNone/>
            </a:pPr>
            <a:r>
              <a:rPr lang="en-US" sz="1800" b="1" dirty="0">
                <a:solidFill>
                  <a:schemeClr val="tx1"/>
                </a:solidFill>
              </a:rPr>
              <a:t>Improved productivity</a:t>
            </a:r>
          </a:p>
          <a:p>
            <a:pPr marL="179387" indent="0" algn="ctr">
              <a:lnSpc>
                <a:spcPct val="130000"/>
              </a:lnSpc>
              <a:spcBef>
                <a:spcPct val="40000"/>
              </a:spcBef>
              <a:buClr>
                <a:schemeClr val="bg1"/>
              </a:buClr>
              <a:buSzPct val="90000"/>
              <a:buNone/>
            </a:pPr>
            <a:r>
              <a:rPr lang="en-US" sz="1800" b="1" dirty="0">
                <a:solidFill>
                  <a:schemeClr val="tx1"/>
                </a:solidFill>
              </a:rPr>
              <a:t>Innovation</a:t>
            </a:r>
          </a:p>
          <a:p>
            <a:pPr marL="179387" indent="0" algn="ctr">
              <a:lnSpc>
                <a:spcPct val="130000"/>
              </a:lnSpc>
              <a:spcBef>
                <a:spcPct val="40000"/>
              </a:spcBef>
              <a:buClr>
                <a:schemeClr val="bg1"/>
              </a:buClr>
              <a:buSzPct val="90000"/>
              <a:buNone/>
            </a:pPr>
            <a:r>
              <a:rPr lang="en-US" sz="1800" b="1" dirty="0">
                <a:solidFill>
                  <a:schemeClr val="tx1"/>
                </a:solidFill>
              </a:rPr>
              <a:t>Adaptability</a:t>
            </a:r>
            <a:endParaRPr lang="en-US" b="1" dirty="0">
              <a:solidFill>
                <a:schemeClr val="tx1"/>
              </a:solidFill>
            </a:endParaRPr>
          </a:p>
          <a:p>
            <a:pPr marL="179387" indent="0" algn="ctr">
              <a:lnSpc>
                <a:spcPct val="130000"/>
              </a:lnSpc>
              <a:spcBef>
                <a:spcPct val="40000"/>
              </a:spcBef>
              <a:buClr>
                <a:schemeClr val="bg1"/>
              </a:buClr>
              <a:buSzPct val="90000"/>
              <a:buNone/>
            </a:pPr>
            <a:r>
              <a:rPr lang="en-US" b="1" dirty="0">
                <a:solidFill>
                  <a:schemeClr val="tx1"/>
                </a:solidFill>
              </a:rPr>
              <a:t>Fewer conflicts</a:t>
            </a:r>
          </a:p>
          <a:p>
            <a:pPr marL="179387" indent="0" algn="ctr">
              <a:lnSpc>
                <a:spcPct val="130000"/>
              </a:lnSpc>
              <a:spcBef>
                <a:spcPct val="40000"/>
              </a:spcBef>
              <a:buClr>
                <a:schemeClr val="bg1"/>
              </a:buClr>
              <a:buSzPct val="90000"/>
              <a:buNone/>
            </a:pPr>
            <a:r>
              <a:rPr lang="en-US" sz="1800" b="1" dirty="0">
                <a:solidFill>
                  <a:schemeClr val="tx1"/>
                </a:solidFill>
              </a:rPr>
              <a:t>Accuracy</a:t>
            </a:r>
          </a:p>
          <a:p>
            <a:pPr marL="179387" indent="0" algn="ctr">
              <a:lnSpc>
                <a:spcPct val="130000"/>
              </a:lnSpc>
              <a:spcBef>
                <a:spcPct val="40000"/>
              </a:spcBef>
              <a:buClr>
                <a:schemeClr val="bg1"/>
              </a:buClr>
              <a:buSzPct val="90000"/>
              <a:buNone/>
            </a:pPr>
            <a:r>
              <a:rPr lang="en-US" sz="1800" b="1" dirty="0">
                <a:solidFill>
                  <a:schemeClr val="tx1"/>
                </a:solidFill>
              </a:rPr>
              <a:t>Mutual Trust</a:t>
            </a:r>
            <a:endParaRPr lang="en-US" b="1" dirty="0">
              <a:solidFill>
                <a:schemeClr val="tx1"/>
              </a:solidFill>
            </a:endParaRPr>
          </a:p>
          <a:p>
            <a:pPr marL="179387" indent="0" algn="ctr">
              <a:lnSpc>
                <a:spcPct val="130000"/>
              </a:lnSpc>
              <a:spcBef>
                <a:spcPct val="40000"/>
              </a:spcBef>
              <a:buClr>
                <a:schemeClr val="bg1"/>
              </a:buClr>
              <a:buSzPct val="90000"/>
              <a:buNone/>
            </a:pPr>
            <a:r>
              <a:rPr lang="en-US" sz="1800" b="1" dirty="0">
                <a:solidFill>
                  <a:schemeClr val="tx1"/>
                </a:solidFill>
              </a:rPr>
              <a:t>Collaboration</a:t>
            </a:r>
          </a:p>
          <a:p>
            <a:pPr marL="179387" indent="0" algn="ctr">
              <a:lnSpc>
                <a:spcPct val="130000"/>
              </a:lnSpc>
              <a:spcBef>
                <a:spcPct val="40000"/>
              </a:spcBef>
              <a:buClr>
                <a:schemeClr val="bg1"/>
              </a:buClr>
              <a:buSzPct val="90000"/>
              <a:buNone/>
            </a:pPr>
            <a:r>
              <a:rPr lang="en-US" b="1" dirty="0">
                <a:solidFill>
                  <a:schemeClr val="tx1"/>
                </a:solidFill>
              </a:rPr>
              <a:t>Patient</a:t>
            </a:r>
            <a:r>
              <a:rPr lang="en-US" sz="1800" b="1" dirty="0">
                <a:solidFill>
                  <a:schemeClr val="tx1"/>
                </a:solidFill>
              </a:rPr>
              <a:t> Safety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319E8A-7FB3-90A3-67A5-1D546C2D5D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6265" y="2332649"/>
            <a:ext cx="3299434" cy="3965537"/>
          </a:xfrm>
          <a:solidFill>
            <a:srgbClr val="C00000"/>
          </a:solidFill>
        </p:spPr>
        <p:txBody>
          <a:bodyPr>
            <a:normAutofit fontScale="62500" lnSpcReduction="20000"/>
          </a:bodyPr>
          <a:lstStyle/>
          <a:p>
            <a:pPr marL="0" indent="0" algn="ctr" eaLnBrk="1" hangingPunct="1">
              <a:spcBef>
                <a:spcPct val="20000"/>
              </a:spcBef>
              <a:buNone/>
            </a:pPr>
            <a:r>
              <a:rPr lang="en-US" sz="2300" b="1" dirty="0">
                <a:solidFill>
                  <a:schemeClr val="tx1"/>
                </a:solidFill>
              </a:rPr>
              <a:t>Cultural and language barrier</a:t>
            </a:r>
          </a:p>
          <a:p>
            <a:pPr marL="0" indent="0" algn="ctr" eaLnBrk="1" hangingPunct="1">
              <a:spcBef>
                <a:spcPct val="20000"/>
              </a:spcBef>
              <a:buNone/>
            </a:pPr>
            <a:r>
              <a:rPr lang="en-US" sz="2300" b="1" dirty="0">
                <a:solidFill>
                  <a:schemeClr val="tx1"/>
                </a:solidFill>
              </a:rPr>
              <a:t>Distractions</a:t>
            </a:r>
          </a:p>
          <a:p>
            <a:pPr marL="0" indent="0" algn="ctr" eaLnBrk="1" hangingPunct="1">
              <a:spcBef>
                <a:spcPct val="20000"/>
              </a:spcBef>
              <a:buNone/>
            </a:pPr>
            <a:r>
              <a:rPr lang="en-US" sz="2300" b="1" dirty="0">
                <a:solidFill>
                  <a:schemeClr val="tx1"/>
                </a:solidFill>
              </a:rPr>
              <a:t>Physical proximity</a:t>
            </a:r>
          </a:p>
          <a:p>
            <a:pPr marL="0" indent="0" algn="ctr" eaLnBrk="1" hangingPunct="1">
              <a:spcBef>
                <a:spcPct val="20000"/>
              </a:spcBef>
              <a:buNone/>
            </a:pPr>
            <a:r>
              <a:rPr lang="en-US" sz="2300" b="1" dirty="0">
                <a:solidFill>
                  <a:schemeClr val="tx1"/>
                </a:solidFill>
              </a:rPr>
              <a:t>Personalities</a:t>
            </a:r>
          </a:p>
          <a:p>
            <a:pPr marL="0" indent="0" algn="ctr" eaLnBrk="1" hangingPunct="1">
              <a:spcBef>
                <a:spcPct val="20000"/>
              </a:spcBef>
              <a:buNone/>
            </a:pPr>
            <a:r>
              <a:rPr lang="en-US" sz="2300" b="1" dirty="0">
                <a:solidFill>
                  <a:schemeClr val="tx1"/>
                </a:solidFill>
              </a:rPr>
              <a:t>Workload</a:t>
            </a:r>
          </a:p>
          <a:p>
            <a:pPr marL="0" indent="0" algn="ctr" eaLnBrk="1" hangingPunct="1">
              <a:spcBef>
                <a:spcPct val="20000"/>
              </a:spcBef>
              <a:buNone/>
            </a:pPr>
            <a:r>
              <a:rPr lang="en-US" sz="2300" b="1" dirty="0">
                <a:solidFill>
                  <a:schemeClr val="tx1"/>
                </a:solidFill>
              </a:rPr>
              <a:t>Fatigue</a:t>
            </a:r>
          </a:p>
          <a:p>
            <a:pPr marL="0" indent="0" algn="ctr" eaLnBrk="1" hangingPunct="1">
              <a:spcBef>
                <a:spcPct val="20000"/>
              </a:spcBef>
              <a:buNone/>
            </a:pPr>
            <a:r>
              <a:rPr lang="en-US" sz="2300" b="1" dirty="0">
                <a:solidFill>
                  <a:schemeClr val="tx1"/>
                </a:solidFill>
              </a:rPr>
              <a:t>Varying communication styles</a:t>
            </a:r>
          </a:p>
          <a:p>
            <a:pPr marL="0" indent="0" algn="ctr" eaLnBrk="1" hangingPunct="1">
              <a:spcBef>
                <a:spcPct val="20000"/>
              </a:spcBef>
              <a:buNone/>
            </a:pPr>
            <a:r>
              <a:rPr lang="en-US" sz="2300" b="1" dirty="0">
                <a:solidFill>
                  <a:schemeClr val="tx1"/>
                </a:solidFill>
              </a:rPr>
              <a:t>Conflict</a:t>
            </a:r>
          </a:p>
          <a:p>
            <a:pPr marL="0" indent="0" algn="ctr" eaLnBrk="1" hangingPunct="1">
              <a:spcBef>
                <a:spcPct val="20000"/>
              </a:spcBef>
              <a:buNone/>
            </a:pPr>
            <a:r>
              <a:rPr lang="en-US" sz="2300" b="1" dirty="0">
                <a:solidFill>
                  <a:schemeClr val="tx1"/>
                </a:solidFill>
              </a:rPr>
              <a:t>Lack of information verification </a:t>
            </a:r>
          </a:p>
          <a:p>
            <a:pPr marL="0" indent="0" algn="ctr" eaLnBrk="1" hangingPunct="1">
              <a:spcBef>
                <a:spcPct val="20000"/>
              </a:spcBef>
              <a:buNone/>
            </a:pPr>
            <a:r>
              <a:rPr lang="en-US" sz="2300" b="1" dirty="0">
                <a:solidFill>
                  <a:schemeClr val="tx1"/>
                </a:solidFill>
              </a:rPr>
              <a:t>Lack of time</a:t>
            </a:r>
          </a:p>
          <a:p>
            <a:pPr marL="0" indent="0" algn="ctr" eaLnBrk="1" hangingPunct="1">
              <a:spcBef>
                <a:spcPct val="20000"/>
              </a:spcBef>
              <a:buNone/>
            </a:pPr>
            <a:r>
              <a:rPr lang="en-US" sz="2300" b="1" dirty="0">
                <a:solidFill>
                  <a:schemeClr val="tx1"/>
                </a:solidFill>
              </a:rPr>
              <a:t>Hierarchy</a:t>
            </a:r>
          </a:p>
          <a:p>
            <a:pPr marL="0" indent="0" algn="ctr" eaLnBrk="1" hangingPunct="1">
              <a:spcBef>
                <a:spcPct val="20000"/>
              </a:spcBef>
              <a:buNone/>
            </a:pPr>
            <a:r>
              <a:rPr lang="en-US" sz="2300" b="1" dirty="0">
                <a:solidFill>
                  <a:schemeClr val="tx1"/>
                </a:solidFill>
              </a:rPr>
              <a:t>Shift change</a:t>
            </a:r>
          </a:p>
          <a:p>
            <a:pPr marL="0" indent="0" algn="ctr" eaLnBrk="1" hangingPunct="1">
              <a:spcBef>
                <a:spcPct val="20000"/>
              </a:spcBef>
              <a:buNone/>
            </a:pPr>
            <a:r>
              <a:rPr lang="en-US" sz="2300" b="1" dirty="0">
                <a:solidFill>
                  <a:schemeClr val="tx1"/>
                </a:solidFill>
              </a:rPr>
              <a:t>Lack of Coordination and follow-up with co-workers</a:t>
            </a:r>
          </a:p>
          <a:p>
            <a:pPr marL="0" indent="0" algn="ctr" eaLnBrk="1" hangingPunct="1">
              <a:spcBef>
                <a:spcPct val="20000"/>
              </a:spcBef>
              <a:buNone/>
            </a:pPr>
            <a:r>
              <a:rPr lang="en-US" sz="2300" b="1" dirty="0">
                <a:solidFill>
                  <a:schemeClr val="tx1"/>
                </a:solidFill>
              </a:rPr>
              <a:t>Inadequate training</a:t>
            </a:r>
          </a:p>
          <a:p>
            <a:pPr marL="0" indent="0" algn="ctr" eaLnBrk="1" hangingPunct="1">
              <a:spcBef>
                <a:spcPct val="20000"/>
              </a:spcBef>
              <a:buNone/>
            </a:pPr>
            <a:r>
              <a:rPr lang="en-US" sz="2300" b="1" dirty="0">
                <a:solidFill>
                  <a:schemeClr val="tx1"/>
                </a:solidFill>
              </a:rPr>
              <a:t>Lack of resources 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EFE94D-B4C3-FFDC-7483-6F2911C4A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704865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0C9B3CE-2523-AEF2-4C3A-F19F06952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Call-Out </a:t>
            </a:r>
            <a:endParaRPr lang="en-US" sz="240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C7019E6-CA96-6606-9FA0-981BBD2F0D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4872" y="1893887"/>
            <a:ext cx="5748727" cy="3427622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3200" dirty="0"/>
              <a:t>	</a:t>
            </a:r>
            <a:r>
              <a:rPr lang="en-US" sz="2600" dirty="0"/>
              <a:t>A strategy used to verbalize </a:t>
            </a:r>
            <a:br>
              <a:rPr lang="en-US" sz="2600" dirty="0"/>
            </a:br>
            <a:r>
              <a:rPr lang="en-US" sz="2600" dirty="0"/>
              <a:t>actions/task</a:t>
            </a:r>
          </a:p>
          <a:p>
            <a:pPr lvl="1" eaLnBrk="1" hangingPunct="1"/>
            <a:r>
              <a:rPr lang="en-US" sz="2600" dirty="0">
                <a:solidFill>
                  <a:schemeClr val="tx2"/>
                </a:solidFill>
              </a:rPr>
              <a:t>The team leader informs all team members </a:t>
            </a:r>
            <a:br>
              <a:rPr lang="en-US" sz="2600" dirty="0">
                <a:solidFill>
                  <a:schemeClr val="tx2"/>
                </a:solidFill>
              </a:rPr>
            </a:br>
            <a:r>
              <a:rPr lang="en-US" sz="2600" dirty="0">
                <a:solidFill>
                  <a:schemeClr val="tx2"/>
                </a:solidFill>
              </a:rPr>
              <a:t>simultaneously during </a:t>
            </a:r>
            <a:br>
              <a:rPr lang="en-US" sz="2600" dirty="0">
                <a:solidFill>
                  <a:schemeClr val="tx2"/>
                </a:solidFill>
              </a:rPr>
            </a:br>
            <a:r>
              <a:rPr lang="en-US" sz="2600" dirty="0">
                <a:solidFill>
                  <a:schemeClr val="tx2"/>
                </a:solidFill>
              </a:rPr>
              <a:t>emergencies</a:t>
            </a:r>
          </a:p>
          <a:p>
            <a:pPr lvl="1" eaLnBrk="1" hangingPunct="1"/>
            <a:r>
              <a:rPr lang="en-US" sz="2600" dirty="0">
                <a:solidFill>
                  <a:schemeClr val="tx2"/>
                </a:solidFill>
              </a:rPr>
              <a:t>The team leaders speaks in a clear, concise and even tone that helps team members </a:t>
            </a:r>
            <a:br>
              <a:rPr lang="en-US" sz="2600" dirty="0">
                <a:solidFill>
                  <a:schemeClr val="tx2"/>
                </a:solidFill>
              </a:rPr>
            </a:br>
            <a:r>
              <a:rPr lang="en-US" sz="2600" dirty="0">
                <a:solidFill>
                  <a:schemeClr val="tx2"/>
                </a:solidFill>
              </a:rPr>
              <a:t>anticipate next steps</a:t>
            </a:r>
          </a:p>
          <a:p>
            <a:endParaRPr lang="en-US" sz="32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1196E4-466D-C099-2CB3-A2CAAC8C2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E4DD9-6232-FE24-30DD-F39C75C0B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Strategies To Avoid Communication Breakdown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10463-9487-A1EC-7236-40936A1A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850FF-6169-4056-8077-06FFA93A536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8" name="Online Media 17" title="TeamSTEPPS: Call Out (Subacute Care)*">
            <a:hlinkClick r:id="" action="ppaction://media"/>
            <a:extLst>
              <a:ext uri="{FF2B5EF4-FFF2-40B4-BE49-F238E27FC236}">
                <a16:creationId xmlns:a16="http://schemas.microsoft.com/office/drawing/2014/main" id="{33890992-7514-CA8E-5F65-B4D08DAC9F8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805326" y="1893886"/>
            <a:ext cx="6272195" cy="354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4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56F0A-79D6-38B4-38DB-A43CB1512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Closed-Loop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600761-8560-F1E6-7625-22FCF744C1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9548" y="1719628"/>
            <a:ext cx="5463913" cy="35290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The team leader speaks in steps to communicate to the team during an emergency response. Team members assume responsibility for a specific role.  </a:t>
            </a:r>
          </a:p>
          <a:p>
            <a:r>
              <a:rPr lang="en-US" sz="2000" dirty="0"/>
              <a:t>The team leader gives a message, order, or assignment to a team member </a:t>
            </a:r>
          </a:p>
          <a:p>
            <a:r>
              <a:rPr lang="en-US" sz="2000" dirty="0"/>
              <a:t>By receiving a clear response and eye contact, the team leader confirms that the team member heard and understood the message </a:t>
            </a:r>
          </a:p>
          <a:p>
            <a:r>
              <a:rPr lang="en-US" sz="2000" dirty="0"/>
              <a:t>The team leader listens for confirmation of task performance from the team before assigning another task.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B0F6A5-79AF-B502-7C8A-A9560B4118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ACBD95-8EC2-974B-8959-6FC111FCBF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Physician: </a:t>
            </a:r>
            <a:r>
              <a:rPr lang="en-US" dirty="0"/>
              <a:t>“Could you give methergine, 0.2 mg IM, now, please?” </a:t>
            </a:r>
          </a:p>
          <a:p>
            <a:pPr marL="0" indent="0">
              <a:buNone/>
            </a:pPr>
            <a:r>
              <a:rPr lang="en-US" b="1" dirty="0"/>
              <a:t>Nurse: </a:t>
            </a:r>
            <a:r>
              <a:rPr lang="en-US" dirty="0"/>
              <a:t>“I'll get methergine, 0.2 mg IM, to give immediately.”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DB2245-A393-3408-2BE3-3773D417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DB111C-C3E1-551F-90E4-ACC1051BD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Strategies to Avoid Communication Breakdown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F8867D-1ABE-5776-F1C5-1649B77E7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850FF-6169-4056-8077-06FFA93A536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40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DE9E8-CCB1-F2CB-3FCB-5427B56A6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9C8BB-EEC3-77D4-6E29-0B24D785C2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6AD3B-60AA-303F-345F-E19E1DB7F4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67CDF5-C4F3-3935-891E-FD9C06E32A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49416" y="1389119"/>
            <a:ext cx="2797941" cy="352901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Reflection: How do you ensure that the message you intended to deliver was the message that was understood by the individual who received it?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E2000C-EB73-D4C0-050C-07D537FB9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4F904C-032B-760B-28DF-8962CF1C2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Strategies to Avoid Communication Breakdown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92D296-4683-28FC-D1F3-7F901352F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850FF-6169-4056-8077-06FFA93A536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8E911CE-63F3-7B15-11A7-95EE1567D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88" y="1389119"/>
            <a:ext cx="8282066" cy="521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835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6E2FE00C-A4E7-4DD3-BED5-5746528E6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B69611F-97FC-426E-8387-26F473573E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2188564"/>
            <a:ext cx="5470796" cy="291306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Define communication and discuss the standards of effective 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Describe the importance of communication and consider goals of 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Discuss the significance of clinical skill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Recognize the connection between communication and medical error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Improve patient safety by understanding barriers and establish tools for positive outcomes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Describe strategies to improve patient safety and be able to practice SBAR</a:t>
            </a:r>
          </a:p>
          <a:p>
            <a:endParaRPr lang="en-US" sz="1800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7FD076B0-7428-4708-571B-0191EA1B800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6269" r="16269"/>
          <a:stretch>
            <a:fillRect/>
          </a:stretch>
        </p:blipFill>
        <p:spPr/>
      </p:pic>
      <p:sp>
        <p:nvSpPr>
          <p:cNvPr id="58" name="Footer Placeholder 57">
            <a:extLst>
              <a:ext uri="{FF2B5EF4-FFF2-40B4-BE49-F238E27FC236}">
                <a16:creationId xmlns:a16="http://schemas.microsoft.com/office/drawing/2014/main" id="{3F5D567B-B4E7-46C3-99A9-F2F32FA2317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382000" y="6327775"/>
            <a:ext cx="3810000" cy="365125"/>
          </a:xfrm>
        </p:spPr>
        <p:txBody>
          <a:bodyPr/>
          <a:lstStyle/>
          <a:p>
            <a:r>
              <a:rPr lang="en-US" dirty="0"/>
              <a:t>Strategies To Avoid Communication Breakdown</a:t>
            </a:r>
          </a:p>
        </p:txBody>
      </p:sp>
      <p:sp>
        <p:nvSpPr>
          <p:cNvPr id="59" name="Slide Number Placeholder 58">
            <a:extLst>
              <a:ext uri="{FF2B5EF4-FFF2-40B4-BE49-F238E27FC236}">
                <a16:creationId xmlns:a16="http://schemas.microsoft.com/office/drawing/2014/main" id="{51CFCC1B-86D5-4E89-A5FA-944094DBD4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58600" y="6327775"/>
            <a:ext cx="533400" cy="365125"/>
          </a:xfrm>
        </p:spPr>
        <p:txBody>
          <a:bodyPr/>
          <a:lstStyle/>
          <a:p>
            <a:pPr lvl="0"/>
            <a:fld id="{73B850FF-6169-4056-8077-06FFA93A5366}" type="slidenum">
              <a:rPr lang="en-US" noProof="0" smtClean="0"/>
              <a:pPr lvl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4120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BDCFE24-4073-46C8-8929-7FA131F92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26" y="559814"/>
            <a:ext cx="11638483" cy="753172"/>
          </a:xfrm>
        </p:spPr>
        <p:txBody>
          <a:bodyPr>
            <a:normAutofit fontScale="90000"/>
          </a:bodyPr>
          <a:lstStyle/>
          <a:p>
            <a:r>
              <a:rPr lang="en-US" sz="3900" b="1" dirty="0">
                <a:solidFill>
                  <a:schemeClr val="tx2"/>
                </a:solidFill>
              </a:rPr>
              <a:t>Situation–Background–Assessment-Recommendation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8F70A53-C627-4476-8714-26F92C96C9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4827" y="1571752"/>
            <a:ext cx="5487518" cy="4725143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300" dirty="0"/>
              <a:t>A crucial framework that enables team members to effectively communicate information to one another, ensuring safe and effective patient care.</a:t>
            </a:r>
          </a:p>
          <a:p>
            <a:pPr lvl="1" eaLnBrk="1" hangingPunct="1"/>
            <a:r>
              <a:rPr lang="en-US" sz="2000" dirty="0">
                <a:solidFill>
                  <a:schemeClr val="tx2"/>
                </a:solidFill>
              </a:rPr>
              <a:t>Situation―What is going on with the patient?</a:t>
            </a:r>
          </a:p>
          <a:p>
            <a:pPr lvl="1" eaLnBrk="1" hangingPunct="1"/>
            <a:r>
              <a:rPr lang="en-US" sz="2000" dirty="0">
                <a:solidFill>
                  <a:schemeClr val="tx2"/>
                </a:solidFill>
              </a:rPr>
              <a:t>Background―What is the clinical background or context?</a:t>
            </a:r>
          </a:p>
          <a:p>
            <a:pPr lvl="1" eaLnBrk="1" hangingPunct="1"/>
            <a:r>
              <a:rPr lang="en-US" sz="2000" dirty="0">
                <a:solidFill>
                  <a:schemeClr val="tx2"/>
                </a:solidFill>
              </a:rPr>
              <a:t>Assessment―What do I think the problem is?</a:t>
            </a:r>
          </a:p>
          <a:p>
            <a:pPr lvl="1" eaLnBrk="1" hangingPunct="1"/>
            <a:r>
              <a:rPr lang="en-US" sz="2000" dirty="0">
                <a:solidFill>
                  <a:schemeClr val="tx2"/>
                </a:solidFill>
              </a:rPr>
              <a:t>Recommendation―What would I recommend?</a:t>
            </a:r>
          </a:p>
        </p:txBody>
      </p:sp>
      <p:sp>
        <p:nvSpPr>
          <p:cNvPr id="37" name="Date Placeholder 5">
            <a:extLst>
              <a:ext uri="{FF2B5EF4-FFF2-40B4-BE49-F238E27FC236}">
                <a16:creationId xmlns:a16="http://schemas.microsoft.com/office/drawing/2014/main" id="{9E3BCEA2-51FD-4B45-8A14-E848E9A563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4600"/>
            <a:ext cx="2743200" cy="365125"/>
          </a:xfrm>
        </p:spPr>
        <p:txBody>
          <a:bodyPr/>
          <a:lstStyle/>
          <a:p>
            <a:pPr lvl="0"/>
            <a:r>
              <a:rPr lang="en-US" noProof="0" dirty="0"/>
              <a:t>2024</a:t>
            </a:r>
          </a:p>
        </p:txBody>
      </p:sp>
      <p:sp>
        <p:nvSpPr>
          <p:cNvPr id="38" name="Footer Placeholder 6">
            <a:extLst>
              <a:ext uri="{FF2B5EF4-FFF2-40B4-BE49-F238E27FC236}">
                <a16:creationId xmlns:a16="http://schemas.microsoft.com/office/drawing/2014/main" id="{234B3968-2B8A-4B13-B3DE-DDD4BFBB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460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Strategies To Avoid Communication Breakdown</a:t>
            </a:r>
          </a:p>
        </p:txBody>
      </p:sp>
      <p:sp>
        <p:nvSpPr>
          <p:cNvPr id="39" name="Slide Number Placeholder 7">
            <a:extLst>
              <a:ext uri="{FF2B5EF4-FFF2-40B4-BE49-F238E27FC236}">
                <a16:creationId xmlns:a16="http://schemas.microsoft.com/office/drawing/2014/main" id="{DCC26F06-B960-4707-9ED1-8EFB44255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4600"/>
            <a:ext cx="2743200" cy="365125"/>
          </a:xfrm>
        </p:spPr>
        <p:txBody>
          <a:bodyPr/>
          <a:lstStyle/>
          <a:p>
            <a:pPr lvl="0"/>
            <a:fld id="{73B850FF-6169-4056-8077-06FFA93A5366}" type="slidenum">
              <a:rPr lang="en-US" noProof="0" smtClean="0"/>
              <a:pPr lvl="0"/>
              <a:t>20</a:t>
            </a:fld>
            <a:endParaRPr lang="en-US" noProof="0" dirty="0"/>
          </a:p>
        </p:txBody>
      </p:sp>
      <p:pic>
        <p:nvPicPr>
          <p:cNvPr id="5" name="Online Media 4" title="TeamSTEPPS: SBAR in Inpatient Medical Teams">
            <a:hlinkClick r:id="" action="ppaction://media"/>
            <a:extLst>
              <a:ext uri="{FF2B5EF4-FFF2-40B4-BE49-F238E27FC236}">
                <a16:creationId xmlns:a16="http://schemas.microsoft.com/office/drawing/2014/main" id="{50E94A07-B35B-EFB2-2A5F-1B347F02AD8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692344" y="1571752"/>
            <a:ext cx="6218420" cy="466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8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37DABD7-293F-8DC7-F603-486E44A90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Create an SBAR based on your role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CF1470-49C5-DA45-ADEE-A58F6E5E28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4625" y="2021925"/>
            <a:ext cx="6401582" cy="4369263"/>
          </a:xfrm>
        </p:spPr>
        <p:txBody>
          <a:bodyPr>
            <a:normAutofit fontScale="25000" lnSpcReduction="20000"/>
          </a:bodyPr>
          <a:lstStyle/>
          <a:p>
            <a:pPr lvl="1"/>
            <a:r>
              <a:rPr lang="en-US" sz="5200" b="1" u="sng" dirty="0">
                <a:solidFill>
                  <a:schemeClr val="tx2"/>
                </a:solidFill>
              </a:rPr>
              <a:t>S</a:t>
            </a:r>
            <a:r>
              <a:rPr lang="en-US" sz="5200" dirty="0">
                <a:solidFill>
                  <a:schemeClr val="tx2"/>
                </a:solidFill>
              </a:rPr>
              <a:t>ituation – What is happening? </a:t>
            </a:r>
          </a:p>
          <a:p>
            <a:pPr lvl="2"/>
            <a:r>
              <a:rPr lang="en-US" sz="5200" dirty="0">
                <a:solidFill>
                  <a:schemeClr val="tx2"/>
                </a:solidFill>
              </a:rPr>
              <a:t>“Hello Dr. _____</a:t>
            </a:r>
          </a:p>
          <a:p>
            <a:pPr lvl="2"/>
            <a:r>
              <a:rPr lang="en-US" sz="5200" dirty="0">
                <a:solidFill>
                  <a:schemeClr val="tx2"/>
                </a:solidFill>
              </a:rPr>
              <a:t>Identify yourself and unit </a:t>
            </a:r>
          </a:p>
          <a:p>
            <a:pPr lvl="2"/>
            <a:r>
              <a:rPr lang="en-US" sz="5200" dirty="0">
                <a:solidFill>
                  <a:schemeClr val="tx2"/>
                </a:solidFill>
              </a:rPr>
              <a:t>State patients name and room number</a:t>
            </a:r>
          </a:p>
          <a:p>
            <a:pPr lvl="2"/>
            <a:r>
              <a:rPr lang="en-US" sz="5200" dirty="0">
                <a:solidFill>
                  <a:schemeClr val="tx2"/>
                </a:solidFill>
              </a:rPr>
              <a:t>Reason for calling</a:t>
            </a:r>
          </a:p>
          <a:p>
            <a:pPr lvl="1" eaLnBrk="1" hangingPunct="1"/>
            <a:r>
              <a:rPr lang="en-US" sz="5200" b="1" u="sng" dirty="0">
                <a:solidFill>
                  <a:schemeClr val="tx2"/>
                </a:solidFill>
              </a:rPr>
              <a:t>B</a:t>
            </a:r>
            <a:r>
              <a:rPr lang="en-US" sz="5200" dirty="0">
                <a:solidFill>
                  <a:schemeClr val="tx2"/>
                </a:solidFill>
              </a:rPr>
              <a:t>ackground – What is the background?</a:t>
            </a:r>
          </a:p>
          <a:p>
            <a:pPr lvl="2"/>
            <a:r>
              <a:rPr lang="en-US" sz="5200" dirty="0">
                <a:solidFill>
                  <a:schemeClr val="tx2"/>
                </a:solidFill>
              </a:rPr>
              <a:t>Nurse should have thoroughly reviewed the patients chart and should be knowledgeable about their lab results, medications assessments, diagnosis, code status, consults, procedures and admission date </a:t>
            </a:r>
          </a:p>
          <a:p>
            <a:pPr lvl="2"/>
            <a:r>
              <a:rPr lang="en-US" sz="5200" dirty="0">
                <a:solidFill>
                  <a:schemeClr val="tx2"/>
                </a:solidFill>
              </a:rPr>
              <a:t>Provide a brief description of what has changed up until this point. </a:t>
            </a:r>
          </a:p>
          <a:p>
            <a:pPr lvl="1" eaLnBrk="1" hangingPunct="1"/>
            <a:r>
              <a:rPr lang="en-US" sz="5200" b="1" u="sng" dirty="0">
                <a:solidFill>
                  <a:schemeClr val="tx2"/>
                </a:solidFill>
              </a:rPr>
              <a:t>A</a:t>
            </a:r>
            <a:r>
              <a:rPr lang="en-US" sz="5200" dirty="0">
                <a:solidFill>
                  <a:schemeClr val="tx2"/>
                </a:solidFill>
              </a:rPr>
              <a:t>ssessment – What do I think the problem is?</a:t>
            </a:r>
          </a:p>
          <a:p>
            <a:pPr lvl="2"/>
            <a:r>
              <a:rPr lang="en-US" sz="5200" dirty="0">
                <a:solidFill>
                  <a:schemeClr val="tx2"/>
                </a:solidFill>
              </a:rPr>
              <a:t>Provide current vital signs </a:t>
            </a:r>
          </a:p>
          <a:p>
            <a:pPr lvl="2"/>
            <a:r>
              <a:rPr lang="en-US" sz="5200" dirty="0">
                <a:solidFill>
                  <a:schemeClr val="tx2"/>
                </a:solidFill>
              </a:rPr>
              <a:t>Respiratory, cardiac, neuro issue?</a:t>
            </a:r>
          </a:p>
          <a:p>
            <a:pPr lvl="2"/>
            <a:r>
              <a:rPr lang="en-US" sz="5200" dirty="0">
                <a:solidFill>
                  <a:srgbClr val="C00000"/>
                </a:solidFill>
              </a:rPr>
              <a:t>Don’t know? </a:t>
            </a:r>
            <a:r>
              <a:rPr lang="en-US" sz="5200" dirty="0">
                <a:solidFill>
                  <a:schemeClr val="tx2"/>
                </a:solidFill>
              </a:rPr>
              <a:t>Say “worried, unstable, deteriorating, changed” </a:t>
            </a:r>
          </a:p>
          <a:p>
            <a:pPr lvl="1" eaLnBrk="1" hangingPunct="1"/>
            <a:r>
              <a:rPr lang="en-US" sz="5200" b="1" u="sng" dirty="0">
                <a:solidFill>
                  <a:schemeClr val="tx2"/>
                </a:solidFill>
              </a:rPr>
              <a:t>R</a:t>
            </a:r>
            <a:r>
              <a:rPr lang="en-US" sz="5200" dirty="0">
                <a:solidFill>
                  <a:schemeClr val="tx2"/>
                </a:solidFill>
              </a:rPr>
              <a:t>ecommendation – What would I recommend?</a:t>
            </a:r>
          </a:p>
          <a:p>
            <a:pPr lvl="2"/>
            <a:r>
              <a:rPr lang="en-US" sz="5200" dirty="0">
                <a:solidFill>
                  <a:schemeClr val="tx2"/>
                </a:solidFill>
              </a:rPr>
              <a:t>More orders or clarification? (labs, test, medications, restraints, etc.)</a:t>
            </a:r>
          </a:p>
          <a:p>
            <a:pPr lvl="2"/>
            <a:r>
              <a:rPr lang="en-US" sz="5200" dirty="0">
                <a:solidFill>
                  <a:schemeClr val="tx2"/>
                </a:solidFill>
              </a:rPr>
              <a:t>See the patient</a:t>
            </a:r>
          </a:p>
          <a:p>
            <a:pPr lvl="2"/>
            <a:r>
              <a:rPr lang="en-US" sz="5200" dirty="0">
                <a:solidFill>
                  <a:schemeClr val="tx2"/>
                </a:solidFill>
              </a:rPr>
              <a:t>Their recommendations</a:t>
            </a: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D32041-3494-D3B1-65C6-8CD4DBAC5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AAD6DC-CBE4-A2B0-5776-6CCF1AA5C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Strategies To Avoid Communication Breakdown</a:t>
            </a:r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642A1-D267-0D6C-4342-A36EEAF85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850FF-6169-4056-8077-06FFA93A536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3B9D900-2D02-0809-95BD-CB2A89CD6482}"/>
              </a:ext>
            </a:extLst>
          </p:cNvPr>
          <p:cNvSpPr txBox="1">
            <a:spLocks/>
          </p:cNvSpPr>
          <p:nvPr/>
        </p:nvSpPr>
        <p:spPr>
          <a:xfrm>
            <a:off x="838199" y="1534474"/>
            <a:ext cx="5760111" cy="554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dirty="0"/>
              <a:t>Scenario: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BE470A0-604D-8E81-9951-3EA99BA5A1CA}"/>
              </a:ext>
            </a:extLst>
          </p:cNvPr>
          <p:cNvSpPr txBox="1">
            <a:spLocks/>
          </p:cNvSpPr>
          <p:nvPr/>
        </p:nvSpPr>
        <p:spPr>
          <a:xfrm>
            <a:off x="6262007" y="1523418"/>
            <a:ext cx="4697185" cy="554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dirty="0"/>
              <a:t>Example: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33B5CAFB-17B6-E699-8E33-17FE8D9448FE}"/>
              </a:ext>
            </a:extLst>
          </p:cNvPr>
          <p:cNvSpPr txBox="1">
            <a:spLocks/>
          </p:cNvSpPr>
          <p:nvPr/>
        </p:nvSpPr>
        <p:spPr>
          <a:xfrm>
            <a:off x="779894" y="2088512"/>
            <a:ext cx="4937868" cy="43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Admitted to: Cardiac PCU</a:t>
            </a:r>
          </a:p>
          <a:p>
            <a:r>
              <a:rPr lang="en-US" sz="2400" dirty="0"/>
              <a:t>Diagnosis: cardiomyopathy</a:t>
            </a:r>
          </a:p>
          <a:p>
            <a:r>
              <a:rPr lang="en-US" sz="2400" dirty="0"/>
              <a:t>Developed: Difficulty breathing and elevated blood pressure</a:t>
            </a:r>
          </a:p>
          <a:p>
            <a:r>
              <a:rPr lang="en-US" sz="2400" dirty="0"/>
              <a:t>Why notifying: Status changed, limited medications, and may need further testing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119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0C9B3CE-2523-AEF2-4C3A-F19F06952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Handoff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1196E4-466D-C099-2CB3-A2CAAC8C2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10463-9487-A1EC-7236-40936A1A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850FF-6169-4056-8077-06FFA93A536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1266" name="Picture 2" descr="Creating a Culture of Resuscitation Excellence: Patient Handoff">
            <a:extLst>
              <a:ext uri="{FF2B5EF4-FFF2-40B4-BE49-F238E27FC236}">
                <a16:creationId xmlns:a16="http://schemas.microsoft.com/office/drawing/2014/main" id="{81680926-A922-23F6-8579-F81630856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614" y="1641423"/>
            <a:ext cx="5673222" cy="4335631"/>
          </a:xfrm>
          <a:prstGeom prst="mathPlu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FF2AFFF1-3B18-3ED4-7CAA-171FE7E1D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4600"/>
            <a:ext cx="4114800" cy="365125"/>
          </a:xfrm>
        </p:spPr>
        <p:txBody>
          <a:bodyPr/>
          <a:lstStyle/>
          <a:p>
            <a:r>
              <a:rPr lang="en-US" dirty="0"/>
              <a:t>Strategies To Avoid Communication Breakdown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513D04-B283-C121-1D3E-CA10A4990191}"/>
              </a:ext>
            </a:extLst>
          </p:cNvPr>
          <p:cNvSpPr txBox="1"/>
          <p:nvPr/>
        </p:nvSpPr>
        <p:spPr>
          <a:xfrm>
            <a:off x="1122388" y="1882731"/>
            <a:ext cx="58324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500" dirty="0">
                <a:solidFill>
                  <a:schemeClr val="tx2"/>
                </a:solidFill>
              </a:rPr>
              <a:t>The exchange of information between healthcare professionals about a patient accompanying a transfer (along with authority and responsibility) for safe and effective patient care.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2"/>
                </a:solidFill>
              </a:rPr>
              <a:t>It includes an opportunity to ask questions, clarify, review and confirm information at the patients bedside. 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640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0C9B3CE-2523-AEF2-4C3A-F19F06952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Handoff</a:t>
            </a:r>
            <a:r>
              <a:rPr lang="en-US" dirty="0"/>
              <a:t> </a:t>
            </a:r>
            <a:r>
              <a:rPr lang="en-US" sz="2700" dirty="0"/>
              <a:t>Example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C7019E6-CA96-6606-9FA0-981BBD2F0D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499617"/>
            <a:ext cx="10880750" cy="4564684"/>
          </a:xfrm>
        </p:spPr>
        <p:txBody>
          <a:bodyPr>
            <a:no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sz="19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sz="1900" b="1" dirty="0"/>
              <a:t>ntroduction: </a:t>
            </a:r>
            <a:r>
              <a:rPr lang="en-US" sz="1900" dirty="0"/>
              <a:t>Introduce yourself and your role/job (include provider)</a:t>
            </a: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sz="19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1900" b="1" dirty="0"/>
              <a:t>atient: </a:t>
            </a:r>
            <a:r>
              <a:rPr lang="en-US" sz="1900" dirty="0"/>
              <a:t>Identifiers, age, sex, location</a:t>
            </a: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sz="19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900" b="1" dirty="0"/>
              <a:t>ssessment: </a:t>
            </a:r>
            <a:r>
              <a:rPr lang="en-US" sz="1900" dirty="0"/>
              <a:t>Relevant diagnoses and complaints, vital signs and symptoms</a:t>
            </a: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sz="19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sz="1900" b="1" dirty="0"/>
              <a:t>ituation:  </a:t>
            </a:r>
            <a:r>
              <a:rPr lang="en-US" sz="1900" dirty="0"/>
              <a:t>Current status (e.g., ADL status, intake, elimination, behavior, cognition), including code status, level of uncertainty, recent changes, and response to treatment </a:t>
            </a: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sz="19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sz="1900" b="1" dirty="0"/>
              <a:t>afety: </a:t>
            </a:r>
            <a:r>
              <a:rPr lang="en-US" sz="1900" dirty="0"/>
              <a:t>Critical lab values/reports, allergies, and alerts (falls, isolation, etc.)</a:t>
            </a:r>
            <a:endParaRPr lang="en-US" sz="1900" i="1" dirty="0"/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sz="19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1900" b="1" dirty="0"/>
              <a:t>ackground: </a:t>
            </a:r>
            <a:r>
              <a:rPr lang="en-US" sz="1900" dirty="0"/>
              <a:t>Other diagnoses, previous episodes, current medications, history</a:t>
            </a: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sz="19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900" b="1" dirty="0"/>
              <a:t>ctions: </a:t>
            </a:r>
            <a:r>
              <a:rPr lang="en-US" sz="1900" dirty="0"/>
              <a:t>What actions were taken or are required? Provide brief rationale</a:t>
            </a: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sz="19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sz="1900" b="1" dirty="0"/>
              <a:t>iming: </a:t>
            </a:r>
            <a:r>
              <a:rPr lang="en-US" sz="1900" dirty="0"/>
              <a:t>Level of urgency and explicit timing and prioritization of actions</a:t>
            </a: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sz="19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sz="1900" b="1" dirty="0"/>
              <a:t>wnership: </a:t>
            </a:r>
            <a:r>
              <a:rPr lang="en-US" sz="1900" dirty="0"/>
              <a:t>Who is responsible (nurse/doctor/APRN/nursing assistant)? </a:t>
            </a:r>
            <a:br>
              <a:rPr lang="en-US" sz="1900" dirty="0"/>
            </a:br>
            <a:r>
              <a:rPr lang="en-US" sz="1900" dirty="0"/>
              <a:t>Include patient/family responsibilities</a:t>
            </a: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sz="19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sz="1900" b="1" dirty="0"/>
              <a:t>ext: </a:t>
            </a:r>
            <a:r>
              <a:rPr lang="en-US" sz="1900" dirty="0"/>
              <a:t>What will happen next? Anticipated changes?  Are there contingency plans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1196E4-466D-C099-2CB3-A2CAAC8C2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E4DD9-6232-FE24-30DD-F39C75C0B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Strategies To Avoid Communication Breakdown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10463-9487-A1EC-7236-40936A1A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850FF-6169-4056-8077-06FFA93A536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18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323A262-3A79-C52F-4E83-50A6CBAC8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9AD504-EDF6-3550-B4B4-93076E66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09FA69-61E9-0FBE-53E3-3411F38EB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Strategies to Avoid Communication Breakdown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687DF7-962F-D67C-9148-08BBB2273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850FF-6169-4056-8077-06FFA93A536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2957680-8598-C9AD-1EEE-5DE7611E57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1698157"/>
              </p:ext>
            </p:extLst>
          </p:nvPr>
        </p:nvGraphicFramePr>
        <p:xfrm>
          <a:off x="2059897" y="1514006"/>
          <a:ext cx="8493178" cy="4594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6754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441D9-9F47-21B4-E07B-6D3A02C69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381000"/>
            <a:ext cx="10003218" cy="1128131"/>
          </a:xfrm>
        </p:spPr>
        <p:txBody>
          <a:bodyPr/>
          <a:lstStyle/>
          <a:p>
            <a:r>
              <a:rPr lang="en-US" dirty="0"/>
              <a:t>Communication Super Word</a:t>
            </a:r>
          </a:p>
        </p:txBody>
      </p:sp>
      <p:pic>
        <p:nvPicPr>
          <p:cNvPr id="3076" name="Picture 4" descr="What Is Resilience? The Definition Of Resilience - Driven">
            <a:extLst>
              <a:ext uri="{FF2B5EF4-FFF2-40B4-BE49-F238E27FC236}">
                <a16:creationId xmlns:a16="http://schemas.microsoft.com/office/drawing/2014/main" id="{7E6766E9-F1C1-AF3F-7EDC-9CDA3775A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9131"/>
            <a:ext cx="12192000" cy="534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091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66B883D-E159-3129-D4F9-7C3C4E168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GIVE UP!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7151EFA-B5B6-FEF1-9A02-767B24E2AF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latin typeface="+mj-lt"/>
                <a:cs typeface="Arabic Typesetting" panose="03020402040406030203" pitchFamily="66" charset="-78"/>
              </a:rPr>
              <a:t>“Nursing school is a lot like giving birth….once its over, you just tend to forget how painful the process really was.” </a:t>
            </a:r>
            <a:r>
              <a:rPr lang="en-US" sz="2000" i="1" dirty="0">
                <a:latin typeface="+mj-lt"/>
                <a:cs typeface="Arabic Typesetting" panose="03020402040406030203" pitchFamily="66" charset="-78"/>
              </a:rPr>
              <a:t>Unknown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81D39497-5ACF-30C2-A0C0-441A210C226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1884" r="21884"/>
          <a:stretch>
            <a:fillRect/>
          </a:stretch>
        </p:blipFill>
        <p:spPr/>
      </p:pic>
      <p:sp>
        <p:nvSpPr>
          <p:cNvPr id="5" name="AutoShape 2" descr="Preventing Tears During Birth - Video - Global Health Media Project">
            <a:extLst>
              <a:ext uri="{FF2B5EF4-FFF2-40B4-BE49-F238E27FC236}">
                <a16:creationId xmlns:a16="http://schemas.microsoft.com/office/drawing/2014/main" id="{08A6B399-A8EB-828F-6B6E-F3E2FE875C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4342C4DD-2BDF-8636-E2D0-74F32DBDA470}"/>
              </a:ext>
            </a:extLst>
          </p:cNvPr>
          <p:cNvSpPr txBox="1">
            <a:spLocks/>
          </p:cNvSpPr>
          <p:nvPr/>
        </p:nvSpPr>
        <p:spPr>
          <a:xfrm>
            <a:off x="8250835" y="6362075"/>
            <a:ext cx="3748791" cy="365125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Strategies To Avoid Communication Breakdown</a:t>
            </a:r>
          </a:p>
        </p:txBody>
      </p:sp>
    </p:spTree>
    <p:extLst>
      <p:ext uri="{BB962C8B-B14F-4D97-AF65-F5344CB8AC3E}">
        <p14:creationId xmlns:p14="http://schemas.microsoft.com/office/powerpoint/2010/main" val="1683000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0C4FDB-0CD0-4A24-86DA-1A1D1D16A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1066800"/>
            <a:ext cx="4749276" cy="2592425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A8E3932-CA6C-420E-9ABA-34B69620C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599" y="3856314"/>
            <a:ext cx="4810355" cy="1858686"/>
          </a:xfrm>
        </p:spPr>
        <p:txBody>
          <a:bodyPr>
            <a:normAutofit fontScale="92500"/>
          </a:bodyPr>
          <a:lstStyle/>
          <a:p>
            <a:r>
              <a:rPr lang="en-US" dirty="0"/>
              <a:t>Lauren Rugless, RN, BSN, MBA</a:t>
            </a:r>
          </a:p>
          <a:p>
            <a:r>
              <a:rPr lang="en-US">
                <a:latin typeface="Arial Rounded MT Bold" panose="020F0704030504030204" pitchFamily="34" charset="0"/>
              </a:rPr>
              <a:t>Lets connect  </a:t>
            </a:r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/>
              <a:t>linkedin.com/in/laurenrugless/</a:t>
            </a:r>
          </a:p>
        </p:txBody>
      </p: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E6DC388C-72CE-4D2C-AA32-E1FF83F535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7648"/>
            <a:ext cx="2743200" cy="365125"/>
          </a:xfrm>
        </p:spPr>
        <p:txBody>
          <a:bodyPr/>
          <a:lstStyle/>
          <a:p>
            <a:pPr lvl="0"/>
            <a:r>
              <a:rPr lang="en-US" noProof="0" dirty="0"/>
              <a:t>2024</a:t>
            </a:r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FD50BB59-A665-4D1E-BAE0-8D164269A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7648"/>
            <a:ext cx="4114800" cy="365125"/>
          </a:xfrm>
        </p:spPr>
        <p:txBody>
          <a:bodyPr/>
          <a:lstStyle/>
          <a:p>
            <a:pPr lvl="0"/>
            <a:r>
              <a:rPr lang="en-US" dirty="0"/>
              <a:t>Strategies To Avoid Communication Breakdown</a:t>
            </a:r>
            <a:endParaRPr lang="en-US" noProof="0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96E5A4EB-E183-4EF0-8266-412826ACB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327648"/>
            <a:ext cx="1295400" cy="365125"/>
          </a:xfrm>
        </p:spPr>
        <p:txBody>
          <a:bodyPr/>
          <a:lstStyle/>
          <a:p>
            <a:pPr lvl="0"/>
            <a:fld id="{73B850FF-6169-4056-8077-06FFA93A5366}" type="slidenum">
              <a:rPr lang="en-US" noProof="0" smtClean="0"/>
              <a:pPr lvl="0"/>
              <a:t>27</a:t>
            </a:fld>
            <a:endParaRPr lang="en-US" noProof="0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736CB00-1D4C-E42F-CFE9-650AD899B06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920" b="920"/>
          <a:stretch/>
        </p:blipFill>
        <p:spPr/>
      </p:pic>
      <p:pic>
        <p:nvPicPr>
          <p:cNvPr id="39" name="Picture Placeholder 38">
            <a:extLst>
              <a:ext uri="{FF2B5EF4-FFF2-40B4-BE49-F238E27FC236}">
                <a16:creationId xmlns:a16="http://schemas.microsoft.com/office/drawing/2014/main" id="{349EAB98-62EC-25D2-FBD6-DC765286622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4561" r="14561"/>
          <a:stretch>
            <a:fillRect/>
          </a:stretch>
        </p:blipFill>
        <p:spPr/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335F1333-61C8-40BE-2B26-9367BFD436F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7439" r="7439"/>
          <a:stretch>
            <a:fillRect/>
          </a:stretch>
        </p:blipFill>
        <p:spPr/>
      </p:pic>
      <p:pic>
        <p:nvPicPr>
          <p:cNvPr id="55" name="Picture Placeholder 54">
            <a:extLst>
              <a:ext uri="{FF2B5EF4-FFF2-40B4-BE49-F238E27FC236}">
                <a16:creationId xmlns:a16="http://schemas.microsoft.com/office/drawing/2014/main" id="{71615A8F-F868-EAE6-EA0C-D1DD65226A2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l="13147" r="13147"/>
          <a:stretch>
            <a:fillRect/>
          </a:stretch>
        </p:blipFill>
        <p:spPr/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4FA8C4-D82C-6004-7E1E-1334B1786C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50" b="89987" l="4786" r="89987">
                        <a14:foregroundMark x1="63476" y1="74307" x2="39043" y2="54534"/>
                        <a14:foregroundMark x1="39043" y1="54534" x2="57305" y2="27897"/>
                        <a14:foregroundMark x1="10850" y1="14583" x2="4786" y2="12846"/>
                        <a14:foregroundMark x1="15525" y1="15923" x2="14656" y2="15674"/>
                        <a14:foregroundMark x1="57305" y1="27897" x2="19195" y2="16975"/>
                        <a14:foregroundMark x1="4786" y1="12846" x2="4786" y2="12846"/>
                        <a14:backgroundMark x1="15995" y1="15554" x2="18199" y2="17758"/>
                        <a14:backgroundMark x1="14610" y1="13728" x2="11020" y2="164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84158" y="2201719"/>
            <a:ext cx="1671402" cy="1671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4280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550BB5-1FBB-D8DA-EC85-8FBE250DD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and Resources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1A8EC8-1E9F-CA6E-2256-B3C0ADC5CD16}"/>
              </a:ext>
            </a:extLst>
          </p:cNvPr>
          <p:cNvSpPr txBox="1"/>
          <p:nvPr/>
        </p:nvSpPr>
        <p:spPr>
          <a:xfrm>
            <a:off x="237743" y="2273529"/>
            <a:ext cx="1186504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0" i="0" dirty="0">
                <a:solidFill>
                  <a:srgbClr val="000000"/>
                </a:solidFill>
                <a:effectLst/>
                <a:hlinkClick r:id="rId3"/>
              </a:rPr>
              <a:t>https://qualitysafety.bmj.com/content/30/10/782</a:t>
            </a:r>
            <a:endParaRPr lang="en-US" sz="1600" b="0" i="0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hlinkClick r:id="rId4"/>
              </a:rPr>
              <a:t>https://www.ncbi.nlm.nih.gov/pmc/articles/PMC8318178/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hlinkClick r:id="rId5"/>
              </a:rPr>
              <a:t>https://pubmed.ncbi.nlm.nih.gov/27567765/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2"/>
                </a:solidFill>
                <a:hlinkClick r:id="rId6"/>
              </a:rPr>
              <a:t>https://www.sciencedirect.com/science/article/abs/pii/S147159532300032X</a:t>
            </a:r>
            <a:endParaRPr lang="en-US" sz="16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hlinkClick r:id="rId7"/>
              </a:rPr>
              <a:t>https://www.who.int/news-room/fact-sheets/detail/patient-safety#:~:text=Key%20facts,from%20unsafe%20care%20(1)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0" i="0" dirty="0">
                <a:solidFill>
                  <a:srgbClr val="000000"/>
                </a:solidFill>
                <a:effectLst/>
                <a:hlinkClick r:id="rId8"/>
              </a:rPr>
              <a:t>http://formatcomunicacion.com/VerbalAndNonverbal/verbal-and-nonverbal-communication-in-nursing</a:t>
            </a:r>
            <a:endParaRPr lang="en-US" sz="1600" b="0" i="0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hlinkClick r:id="rId9"/>
              </a:rPr>
              <a:t>https://www.aha.org/center/project-firstline/teamstepps-video-toolkit/closed-loop-communication#:~:text=In%20closed%2Dloop%20communication%2C%20the,is%20likely%20to%20save%20time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hlinkClick r:id="rId10"/>
              </a:rPr>
              <a:t>https://www.rasmussen.edu/degrees/nursing/blog/bullying-in-nursing-nurses-eat-their-young/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hlinkClick r:id="rId11"/>
              </a:rPr>
              <a:t>https://nurseslabs.com/10-rs-rights-of-drug-administration/#google_vignette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hlinkClick r:id="rId12"/>
              </a:rPr>
              <a:t>https://www.linkedin.com/advice/3/youre-struggling-keep-up-your-workload-how-can-you-stay-h5r0f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hlinkClick r:id="rId13"/>
              </a:rPr>
              <a:t>https://www.semanticscholar.org/paper/Medication-Prescribing-Errors-In-A-Tertiary-In-and-Ajemigbitse-Omole/81eaa21863be6a069999305a200e0c9e9b58f287</a:t>
            </a:r>
            <a:endParaRPr lang="en-US" sz="16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Medical errors in Nigeria: A cross-sectional study of medical practitioners in Abia State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</a:rPr>
              <a:t> 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B57D0"/>
                </a:solidFill>
                <a:effectLst/>
                <a:hlinkClick r:id="rId14"/>
              </a:rPr>
              <a:t>https://www.researchgate.net/publication/315677910_Medical_errors_in_Nigeria_A_cross-sectional_study_of_medical_practitioners_in_Abia_State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</a:rPr>
              <a:t>)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by I. A. 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Ikpo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et al. (2017).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02858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E04E8F-2D23-4DA1-95F8-B758F6D3C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Communication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7D6E7D-019F-4C81-AB67-977ED710707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723869" y="2239052"/>
            <a:ext cx="8589364" cy="27511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tx2"/>
                </a:solidFill>
              </a:rPr>
              <a:t>_________________________________________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solidFill>
                  <a:schemeClr val="tx2"/>
                </a:solidFill>
              </a:rPr>
              <a:t>Communication is the exchange of information, ideas or opinions among individuals, departments and organizations through verbal and nonverbal methods. </a:t>
            </a:r>
            <a:r>
              <a:rPr lang="en-US" sz="3200" b="1" dirty="0">
                <a:solidFill>
                  <a:schemeClr val="tx2"/>
                </a:solidFill>
              </a:rPr>
              <a:t>_________________________________________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" name="Graphic 2" descr="Chat with solid fill">
            <a:extLst>
              <a:ext uri="{FF2B5EF4-FFF2-40B4-BE49-F238E27FC236}">
                <a16:creationId xmlns:a16="http://schemas.microsoft.com/office/drawing/2014/main" id="{E9A7D85B-7D30-DCDA-E509-44F72D2CD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9436" y="723862"/>
            <a:ext cx="914400" cy="914400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CD8DBF2-1D9B-7BCF-9113-C4FC8EF6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7648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2024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8E9A4772-76D8-9170-44C8-94E49C963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4600"/>
            <a:ext cx="4114800" cy="365125"/>
          </a:xfrm>
        </p:spPr>
        <p:txBody>
          <a:bodyPr/>
          <a:lstStyle/>
          <a:p>
            <a:r>
              <a:rPr lang="en-US" dirty="0"/>
              <a:t>Strategies To Avoid Communication Breakdown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10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6134E62-0FEA-4101-A0C8-1395344E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813"/>
            <a:ext cx="5112895" cy="2397324"/>
          </a:xfrm>
        </p:spPr>
        <p:txBody>
          <a:bodyPr>
            <a:normAutofit/>
          </a:bodyPr>
          <a:lstStyle/>
          <a:p>
            <a:r>
              <a:rPr lang="en-US" dirty="0"/>
              <a:t>Standards of Effective Communication  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95CA429-F668-43CB-B1F6-A9C08F07F9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786151"/>
            <a:ext cx="6110990" cy="291306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2"/>
                </a:solidFill>
              </a:rPr>
              <a:t>Complete: </a:t>
            </a:r>
            <a:r>
              <a:rPr lang="en-US" sz="1800" dirty="0">
                <a:solidFill>
                  <a:schemeClr val="tx2"/>
                </a:solidFill>
              </a:rPr>
              <a:t>Communicate all relevant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2"/>
                </a:solidFill>
              </a:rPr>
              <a:t>Clear: </a:t>
            </a:r>
            <a:r>
              <a:rPr lang="en-US" sz="1800" dirty="0">
                <a:solidFill>
                  <a:schemeClr val="tx2"/>
                </a:solidFill>
              </a:rPr>
              <a:t>Convey information that is plainly understood</a:t>
            </a:r>
            <a:r>
              <a:rPr lang="en-US" sz="1800" dirty="0"/>
              <a:t>, </a:t>
            </a:r>
            <a:r>
              <a:rPr lang="en-US" sz="1800" dirty="0">
                <a:solidFill>
                  <a:schemeClr val="tx2"/>
                </a:solidFill>
              </a:rPr>
              <a:t>When you don’t know what to say, say nothing.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2"/>
                </a:solidFill>
              </a:rPr>
              <a:t>Brief:</a:t>
            </a:r>
            <a:r>
              <a:rPr lang="en-US" sz="1800" b="1" dirty="0"/>
              <a:t> </a:t>
            </a:r>
            <a:r>
              <a:rPr lang="en-US" sz="1800" dirty="0"/>
              <a:t>Speak briefly and focus on the listener’s feelings and nonverbal cues</a:t>
            </a:r>
            <a:endParaRPr lang="en-US" sz="18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2"/>
                </a:solidFill>
              </a:rPr>
              <a:t>Timely: </a:t>
            </a:r>
          </a:p>
          <a:p>
            <a:pPr marL="971550" lvl="1" indent="-285750"/>
            <a:r>
              <a:rPr lang="en-US" sz="1800" dirty="0">
                <a:solidFill>
                  <a:schemeClr val="tx2"/>
                </a:solidFill>
              </a:rPr>
              <a:t>Offer and request information in an appropriate timeframe</a:t>
            </a:r>
          </a:p>
          <a:p>
            <a:pPr marL="971550" lvl="1" indent="-285750"/>
            <a:r>
              <a:rPr lang="en-US" sz="1800" dirty="0">
                <a:solidFill>
                  <a:schemeClr val="tx2"/>
                </a:solidFill>
              </a:rPr>
              <a:t>Verify authenticity</a:t>
            </a:r>
          </a:p>
          <a:p>
            <a:pPr marL="971550" lvl="1" indent="-285750"/>
            <a:r>
              <a:rPr lang="en-US" sz="1800" dirty="0">
                <a:solidFill>
                  <a:schemeClr val="tx2"/>
                </a:solidFill>
              </a:rPr>
              <a:t>Validate or acknowledge information</a:t>
            </a:r>
          </a:p>
          <a:p>
            <a:pPr marL="971550" lvl="1" indent="-285750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D453A211-65B5-48E3-96AC-ADE300F4D68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27775"/>
            <a:ext cx="2743200" cy="365125"/>
          </a:xfrm>
        </p:spPr>
        <p:txBody>
          <a:bodyPr/>
          <a:lstStyle/>
          <a:p>
            <a:pPr lvl="0"/>
            <a:r>
              <a:rPr lang="en-US" noProof="0" dirty="0"/>
              <a:t>2024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DC007DDA-7459-4DC5-ADDC-B34A3D0DD69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216900" y="6327775"/>
            <a:ext cx="3975100" cy="365125"/>
          </a:xfrm>
        </p:spPr>
        <p:txBody>
          <a:bodyPr/>
          <a:lstStyle/>
          <a:p>
            <a:r>
              <a:rPr lang="en-US" dirty="0"/>
              <a:t>Strategies To Avoid Communication Breakdown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8830570A-9F6D-4948-8AE0-762EE7BF813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25188" y="6327775"/>
            <a:ext cx="1166812" cy="365125"/>
          </a:xfrm>
        </p:spPr>
        <p:txBody>
          <a:bodyPr/>
          <a:lstStyle/>
          <a:p>
            <a:pPr lvl="0"/>
            <a:fld id="{73B850FF-6169-4056-8077-06FFA93A5366}" type="slidenum">
              <a:rPr lang="en-US" noProof="0" smtClean="0"/>
              <a:pPr lvl="0"/>
              <a:t>4</a:t>
            </a:fld>
            <a:endParaRPr lang="en-US" noProof="0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ED67AA94-B4F6-5FDD-AEB3-28395694B28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4613" r="46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0098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F9D5F-DB6A-43FC-34B6-859BC5C1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Effective Communication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BA7CFC-8395-5E3D-2807-8B9BC2022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67C921-894C-FA2D-0EFB-8014074D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Strategies To Avoid Communication Breakdown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B3DA8-6DAB-BF43-3344-180EDA4C4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850FF-6169-4056-8077-06FFA93A536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1BD34D-23D7-CEDE-2708-DC993C4B897C}"/>
              </a:ext>
            </a:extLst>
          </p:cNvPr>
          <p:cNvSpPr txBox="1"/>
          <p:nvPr/>
        </p:nvSpPr>
        <p:spPr>
          <a:xfrm>
            <a:off x="838200" y="2295775"/>
            <a:ext cx="1095979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Effective communication skills are not only a requirement for a successful nurse, but they also foster a collaborative environment. </a:t>
            </a:r>
          </a:p>
          <a:p>
            <a:endParaRPr lang="en-US" sz="3200" dirty="0">
              <a:solidFill>
                <a:schemeClr val="tx2"/>
              </a:solidFill>
            </a:endParaRPr>
          </a:p>
          <a:p>
            <a:r>
              <a:rPr lang="en-US" sz="3200" dirty="0">
                <a:solidFill>
                  <a:schemeClr val="tx2"/>
                </a:solidFill>
              </a:rPr>
              <a:t>The ability to communicate and connect  with patients, their families and healthcare professionals is a key factor in building relationships, establishing trust, preventing mistakes and providing a higher level of care.  </a:t>
            </a:r>
          </a:p>
        </p:txBody>
      </p:sp>
    </p:spTree>
    <p:extLst>
      <p:ext uri="{BB962C8B-B14F-4D97-AF65-F5344CB8AC3E}">
        <p14:creationId xmlns:p14="http://schemas.microsoft.com/office/powerpoint/2010/main" val="1996438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Top 10 List Images – Browse 4,438 Stock Photos, Vectors, and Video | Adobe  Stock">
            <a:extLst>
              <a:ext uri="{FF2B5EF4-FFF2-40B4-BE49-F238E27FC236}">
                <a16:creationId xmlns:a16="http://schemas.microsoft.com/office/drawing/2014/main" id="{A4FA12A3-1487-339E-34DF-D5CBCECE8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125"/>
            <a:ext cx="12192000" cy="487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6591E7F-30D2-B914-6384-C4881162ADA3}"/>
              </a:ext>
            </a:extLst>
          </p:cNvPr>
          <p:cNvSpPr txBox="1">
            <a:spLocks/>
          </p:cNvSpPr>
          <p:nvPr/>
        </p:nvSpPr>
        <p:spPr>
          <a:xfrm>
            <a:off x="4363843" y="2549912"/>
            <a:ext cx="7216119" cy="3777736"/>
          </a:xfrm>
          <a:prstGeom prst="rect">
            <a:avLst/>
          </a:prstGeom>
        </p:spPr>
        <p:txBody>
          <a:bodyPr numCol="3"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/>
              <a:t>Communicate goals of care effectively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Build rapport with patients and colleagues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Ability to </a:t>
            </a:r>
            <a:r>
              <a:rPr lang="en-US" sz="1800" b="1" dirty="0"/>
              <a:t>advocate</a:t>
            </a:r>
            <a:r>
              <a:rPr lang="en-US" sz="1800" dirty="0"/>
              <a:t> for patients effectively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Enhance </a:t>
            </a:r>
            <a:r>
              <a:rPr lang="en-US" sz="1800" b="1" dirty="0"/>
              <a:t>active listening </a:t>
            </a:r>
            <a:r>
              <a:rPr lang="en-US" sz="1800" dirty="0"/>
              <a:t>skills</a:t>
            </a:r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/>
              <a:t>Develop </a:t>
            </a:r>
            <a:r>
              <a:rPr lang="en-US" sz="1800" b="1" dirty="0"/>
              <a:t>empathy</a:t>
            </a:r>
            <a:r>
              <a:rPr lang="en-US" sz="1800" dirty="0"/>
              <a:t> in communication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Gain from </a:t>
            </a:r>
            <a:r>
              <a:rPr lang="en-US" sz="1800" b="1" dirty="0"/>
              <a:t>respect and trust</a:t>
            </a:r>
            <a:r>
              <a:rPr lang="en-US" sz="1800" dirty="0"/>
              <a:t> from patients and colleagues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Enhance </a:t>
            </a:r>
            <a:r>
              <a:rPr lang="en-US" sz="1800" b="1" dirty="0"/>
              <a:t>assertiveness</a:t>
            </a:r>
            <a:r>
              <a:rPr lang="en-US" sz="1800" dirty="0"/>
              <a:t> in communication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Improve </a:t>
            </a:r>
            <a:r>
              <a:rPr lang="en-US" sz="1800" b="1" dirty="0"/>
              <a:t>clarity and conciseness </a:t>
            </a:r>
            <a:r>
              <a:rPr lang="en-US" sz="1800" dirty="0"/>
              <a:t>in communication</a:t>
            </a:r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/>
              <a:t>Cultivate effective communication in </a:t>
            </a:r>
            <a:r>
              <a:rPr lang="en-US" sz="1800" b="1" dirty="0"/>
              <a:t>stressful</a:t>
            </a:r>
            <a:r>
              <a:rPr lang="en-US" sz="1800" dirty="0"/>
              <a:t> situations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Become a </a:t>
            </a:r>
            <a:r>
              <a:rPr lang="en-US" sz="1800" b="1" dirty="0"/>
              <a:t>proficient</a:t>
            </a:r>
            <a:r>
              <a:rPr lang="en-US" sz="1800" dirty="0"/>
              <a:t> and </a:t>
            </a:r>
            <a:r>
              <a:rPr lang="en-US" sz="1800" b="1" dirty="0"/>
              <a:t>confident</a:t>
            </a:r>
            <a:r>
              <a:rPr lang="en-US" sz="1800" dirty="0"/>
              <a:t> communicator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endParaRPr lang="en-US" sz="18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endParaRPr lang="en-US" sz="18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endParaRPr lang="en-US" sz="1800" dirty="0"/>
          </a:p>
          <a:p>
            <a:pPr marL="342900" indent="-342900">
              <a:lnSpc>
                <a:spcPct val="100000"/>
              </a:lnSpc>
              <a:buAutoNum type="arabicPeriod"/>
            </a:pPr>
            <a:endParaRPr lang="en-US" sz="1800" dirty="0"/>
          </a:p>
          <a:p>
            <a:pPr marL="342900" indent="-342900">
              <a:lnSpc>
                <a:spcPct val="100000"/>
              </a:lnSpc>
              <a:buAutoNum type="arabicPeriod"/>
            </a:pPr>
            <a:endParaRPr lang="en-US" sz="1800" dirty="0"/>
          </a:p>
          <a:p>
            <a:pPr>
              <a:lnSpc>
                <a:spcPct val="100000"/>
              </a:lnSpc>
            </a:pPr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AECD1-3F8A-986C-7EB3-44913BB2B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Communication Goals</a:t>
            </a:r>
            <a:br>
              <a:rPr lang="en-US" dirty="0"/>
            </a:br>
            <a:r>
              <a:rPr lang="en-US" sz="2400" dirty="0"/>
              <a:t>among new nurses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C9972D-F711-61E4-207C-DC96D3AA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D83F3D-9ACB-1D80-8631-51FAB01E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850FF-6169-4056-8077-06FFA93A536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425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23288CE-12B1-04A4-3DFC-E46079D19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Skill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CB8A8B8-1AD8-213A-C297-55DCE94FD3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200400"/>
            <a:ext cx="5007964" cy="2913063"/>
          </a:xfrm>
        </p:spPr>
        <p:txBody>
          <a:bodyPr>
            <a:noAutofit/>
          </a:bodyPr>
          <a:lstStyle/>
          <a:p>
            <a:r>
              <a:rPr lang="en-US" sz="2600" dirty="0"/>
              <a:t>“People will forget what you said, People will forget what you did, But people will never forget how you made them feel.”  </a:t>
            </a:r>
          </a:p>
          <a:p>
            <a:r>
              <a:rPr lang="en-US" sz="2000" i="1" dirty="0">
                <a:cs typeface="Arabic Typesetting" panose="03020402040406030203" pitchFamily="66" charset="-78"/>
              </a:rPr>
              <a:t>Dr. Maya Angelou, poet and civil rights activist</a:t>
            </a:r>
          </a:p>
          <a:p>
            <a:endParaRPr lang="en-US" sz="2600" b="1" dirty="0">
              <a:latin typeface="The Hand Black" panose="03070902030502020204" pitchFamily="66" charset="0"/>
            </a:endParaRPr>
          </a:p>
          <a:p>
            <a:endParaRPr lang="en-US" sz="2600" dirty="0"/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09E27EE0-430A-B7D0-F5D2-1D7CBB94703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6677" r="166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448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5DFB2A-8393-4E61-90D3-501013B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0"/>
            <a:ext cx="11485756" cy="1600124"/>
          </a:xfrm>
        </p:spPr>
        <p:txBody>
          <a:bodyPr>
            <a:normAutofit/>
          </a:bodyPr>
          <a:lstStyle/>
          <a:p>
            <a:r>
              <a:rPr lang="en-US" dirty="0"/>
              <a:t>Clinical Skill &amp; Nonverbal Communication  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93827A5-C467-455F-9EE3-859E6534A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noProof="0" dirty="0"/>
              <a:t>2024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04AA1D4-FC66-4698-97B1-F64C973FF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Strategies To Avoid Communication Breakdown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86BC6D8-6A4F-4AC3-B834-BEF2A20A7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B850FF-6169-4056-8077-06FFA93A5366}" type="slidenum">
              <a:rPr lang="en-US" noProof="0" smtClean="0"/>
              <a:pPr lvl="0"/>
              <a:t>8</a:t>
            </a:fld>
            <a:endParaRPr lang="en-US" noProof="0" dirty="0"/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23FF1510-7581-42E9-9BC2-7A1C16AA2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814634771"/>
              </p:ext>
            </p:extLst>
          </p:nvPr>
        </p:nvGraphicFramePr>
        <p:xfrm>
          <a:off x="0" y="2222810"/>
          <a:ext cx="12192000" cy="4254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984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D80D6-A127-287D-29B3-8B04C852D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381000"/>
            <a:ext cx="10682868" cy="1600124"/>
          </a:xfrm>
        </p:spPr>
        <p:txBody>
          <a:bodyPr>
            <a:normAutofit/>
          </a:bodyPr>
          <a:lstStyle/>
          <a:p>
            <a:r>
              <a:rPr lang="en-US" dirty="0"/>
              <a:t>Clinical Skill &amp; Cultural Considerations 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4BB22B-301D-5FAD-0A37-5DD883081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1CCC2A-1FE4-26D0-5967-8118093CF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Strategies to Avoid Communication Breakdown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AAFF3-2214-FE07-B88D-7C0755E2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850FF-6169-4056-8077-06FFA93A536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99A1F6-6B33-979D-DE9C-8C35DA5BDE6E}"/>
              </a:ext>
            </a:extLst>
          </p:cNvPr>
          <p:cNvSpPr txBox="1"/>
          <p:nvPr/>
        </p:nvSpPr>
        <p:spPr>
          <a:xfrm>
            <a:off x="1198182" y="3688128"/>
            <a:ext cx="2041693" cy="203132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Nationality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Tribe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Religion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Linguistics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Cultural origin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Background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A94BA0-B917-619B-7414-58A15E696067}"/>
              </a:ext>
            </a:extLst>
          </p:cNvPr>
          <p:cNvSpPr txBox="1"/>
          <p:nvPr/>
        </p:nvSpPr>
        <p:spPr>
          <a:xfrm>
            <a:off x="6763215" y="2493699"/>
            <a:ext cx="4856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You learn culture from who you grew up with and where you grew up. It is passed on from one generation to the next through systems of: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77F145-7F6A-F88F-2F0D-7162FE1495A9}"/>
              </a:ext>
            </a:extLst>
          </p:cNvPr>
          <p:cNvSpPr txBox="1"/>
          <p:nvPr/>
        </p:nvSpPr>
        <p:spPr>
          <a:xfrm>
            <a:off x="763859" y="2493699"/>
            <a:ext cx="510168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Culture is not genetic. </a:t>
            </a:r>
            <a:r>
              <a:rPr lang="en-US" sz="2000" b="1" dirty="0">
                <a:solidFill>
                  <a:schemeClr val="tx2"/>
                </a:solidFill>
              </a:rPr>
              <a:t>It is far more than race or ethnicity.</a:t>
            </a:r>
            <a:r>
              <a:rPr lang="en-US" sz="2000" dirty="0">
                <a:solidFill>
                  <a:schemeClr val="tx2"/>
                </a:solidFill>
              </a:rPr>
              <a:t> Culture describes large groups of people classed according to: 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74914-1A0E-0185-6AD8-2ADFF4E9CF03}"/>
              </a:ext>
            </a:extLst>
          </p:cNvPr>
          <p:cNvSpPr txBox="1"/>
          <p:nvPr/>
        </p:nvSpPr>
        <p:spPr>
          <a:xfrm>
            <a:off x="754565" y="5858841"/>
            <a:ext cx="10682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Practicing cultural respect makes sure care is sensitive and appropriate to the person. 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</a:rPr>
              <a:t>(National Institutes of Health, 2021).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011588-D8EA-D389-219E-42DA422700FF}"/>
              </a:ext>
            </a:extLst>
          </p:cNvPr>
          <p:cNvSpPr txBox="1"/>
          <p:nvPr/>
        </p:nvSpPr>
        <p:spPr>
          <a:xfrm>
            <a:off x="7150624" y="3899698"/>
            <a:ext cx="2744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Attitudes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Beliefs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Fears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Learned behaviors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Values  </a:t>
            </a:r>
          </a:p>
        </p:txBody>
      </p:sp>
    </p:spTree>
    <p:extLst>
      <p:ext uri="{BB962C8B-B14F-4D97-AF65-F5344CB8AC3E}">
        <p14:creationId xmlns:p14="http://schemas.microsoft.com/office/powerpoint/2010/main" val="2508187103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Custom 69">
      <a:dk1>
        <a:sysClr val="windowText" lastClr="000000"/>
      </a:dk1>
      <a:lt1>
        <a:sysClr val="window" lastClr="FFFFFF"/>
      </a:lt1>
      <a:dk2>
        <a:srgbClr val="44131A"/>
      </a:dk2>
      <a:lt2>
        <a:srgbClr val="F2ECEA"/>
      </a:lt2>
      <a:accent1>
        <a:srgbClr val="A62C52"/>
      </a:accent1>
      <a:accent2>
        <a:srgbClr val="A7928D"/>
      </a:accent2>
      <a:accent3>
        <a:srgbClr val="307C71"/>
      </a:accent3>
      <a:accent4>
        <a:srgbClr val="41575D"/>
      </a:accent4>
      <a:accent5>
        <a:srgbClr val="8FA3A3"/>
      </a:accent5>
      <a:accent6>
        <a:srgbClr val="CA8370"/>
      </a:accent6>
      <a:hlink>
        <a:srgbClr val="D13D6E"/>
      </a:hlink>
      <a:folHlink>
        <a:srgbClr val="6C9D92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_Win32_JC_SL_v2.potx" id="{3AE72815-1858-46F4-811F-A326AF0F1EC5}" vid="{2AFCD58D-8B70-4D6F-B6A4-85E45CC650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A578DBA-2233-4100-A154-9B2EE99CB7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6CE74E-0E49-4DCF-8160-81B293B5DD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0DF15B-6C3C-4D75-B10D-16EE1DCCB68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Blockprint design</Template>
  <TotalTime>52325</TotalTime>
  <Words>1970</Words>
  <Application>Microsoft Office PowerPoint</Application>
  <PresentationFormat>Widescreen</PresentationFormat>
  <Paragraphs>326</Paragraphs>
  <Slides>28</Slides>
  <Notes>20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Arabic Typesetting</vt:lpstr>
      <vt:lpstr>Arial</vt:lpstr>
      <vt:lpstr>Arial Rounded MT Bold</vt:lpstr>
      <vt:lpstr>Avenir Next LT Pro</vt:lpstr>
      <vt:lpstr>AvenirNext LT Pro Medium</vt:lpstr>
      <vt:lpstr>Calibri</vt:lpstr>
      <vt:lpstr>Google Sans</vt:lpstr>
      <vt:lpstr>Posterama</vt:lpstr>
      <vt:lpstr>Roboto</vt:lpstr>
      <vt:lpstr>Segoe UI Semilight</vt:lpstr>
      <vt:lpstr>The Hand Black</vt:lpstr>
      <vt:lpstr>Wingdings</vt:lpstr>
      <vt:lpstr>BlockprintVTI</vt:lpstr>
      <vt:lpstr>Strategies To Avoid Communication Breakdown</vt:lpstr>
      <vt:lpstr>Objectives </vt:lpstr>
      <vt:lpstr>Defining Communication </vt:lpstr>
      <vt:lpstr>Standards of Effective Communication  </vt:lpstr>
      <vt:lpstr>Importance of Effective Communication </vt:lpstr>
      <vt:lpstr>Communication Goals among new nurses </vt:lpstr>
      <vt:lpstr>Clinical Skill</vt:lpstr>
      <vt:lpstr>Clinical Skill &amp; Nonverbal Communication   </vt:lpstr>
      <vt:lpstr>Clinical Skill &amp; Cultural Considerations  </vt:lpstr>
      <vt:lpstr>Communication and Medical Errors</vt:lpstr>
      <vt:lpstr>Rights of Medication Administration</vt:lpstr>
      <vt:lpstr>Communication Barriers  among new nurses </vt:lpstr>
      <vt:lpstr>Communication Barriers with other nurses  </vt:lpstr>
      <vt:lpstr>Communication Barriers  with patients</vt:lpstr>
      <vt:lpstr>Preventing Nurse Burnout </vt:lpstr>
      <vt:lpstr>Improving Patient Safety Through Communication</vt:lpstr>
      <vt:lpstr>Call-Out </vt:lpstr>
      <vt:lpstr>Closed-Loop</vt:lpstr>
      <vt:lpstr>PowerPoint Presentation</vt:lpstr>
      <vt:lpstr>Situation–Background–Assessment-Recommendation</vt:lpstr>
      <vt:lpstr>Create an SBAR based on your role </vt:lpstr>
      <vt:lpstr>Handoff </vt:lpstr>
      <vt:lpstr>Handoff Example</vt:lpstr>
      <vt:lpstr>Summary</vt:lpstr>
      <vt:lpstr>Communication Super Word</vt:lpstr>
      <vt:lpstr>DON’T GIVE UP!</vt:lpstr>
      <vt:lpstr>Thank you!</vt:lpstr>
      <vt:lpstr>References and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Strategies To Avoid Communication Breakdown</dc:title>
  <dc:creator>Lauren</dc:creator>
  <cp:lastModifiedBy>Lauren</cp:lastModifiedBy>
  <cp:revision>47</cp:revision>
  <dcterms:created xsi:type="dcterms:W3CDTF">2024-05-06T22:51:13Z</dcterms:created>
  <dcterms:modified xsi:type="dcterms:W3CDTF">2024-06-15T02:20:11Z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