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2" r:id="rId1"/>
  </p:sldMasterIdLst>
  <p:notesMasterIdLst>
    <p:notesMasterId r:id="rId19"/>
  </p:notesMasterIdLst>
  <p:sldIdLst>
    <p:sldId id="256" r:id="rId2"/>
    <p:sldId id="261" r:id="rId3"/>
    <p:sldId id="287" r:id="rId4"/>
    <p:sldId id="257" r:id="rId5"/>
    <p:sldId id="274" r:id="rId6"/>
    <p:sldId id="275" r:id="rId7"/>
    <p:sldId id="271" r:id="rId8"/>
    <p:sldId id="277" r:id="rId9"/>
    <p:sldId id="276" r:id="rId10"/>
    <p:sldId id="279" r:id="rId11"/>
    <p:sldId id="281" r:id="rId12"/>
    <p:sldId id="284" r:id="rId13"/>
    <p:sldId id="280" r:id="rId14"/>
    <p:sldId id="270" r:id="rId15"/>
    <p:sldId id="264" r:id="rId16"/>
    <p:sldId id="269" r:id="rId17"/>
    <p:sldId id="28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4643"/>
  </p:normalViewPr>
  <p:slideViewPr>
    <p:cSldViewPr snapToGrid="0">
      <p:cViewPr varScale="1">
        <p:scale>
          <a:sx n="105" d="100"/>
          <a:sy n="105" d="100"/>
        </p:scale>
        <p:origin x="6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AC62B0-B5E7-4593-AA9B-678954265EC5}" type="doc">
      <dgm:prSet loTypeId="urn:microsoft.com/office/officeart/2005/8/layout/hierarchy3" loCatId="hierarchy" qsTypeId="urn:microsoft.com/office/officeart/2005/8/quickstyle/simple1" qsCatId="simple" csTypeId="urn:microsoft.com/office/officeart/2005/8/colors/colorful1" csCatId="colorful" phldr="1"/>
      <dgm:spPr/>
      <dgm:t>
        <a:bodyPr/>
        <a:lstStyle/>
        <a:p>
          <a:endParaRPr lang="en-US"/>
        </a:p>
      </dgm:t>
    </dgm:pt>
    <dgm:pt modelId="{AD3F7C59-EACF-4DB7-8D18-585C556773FA}">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4400" dirty="0"/>
        </a:p>
        <a:p>
          <a:pPr marL="0" marR="0" lvl="0" indent="0" defTabSz="914400" eaLnBrk="1" fontAlgn="auto" latinLnBrk="0" hangingPunct="1">
            <a:lnSpc>
              <a:spcPct val="100000"/>
            </a:lnSpc>
            <a:spcBef>
              <a:spcPts val="0"/>
            </a:spcBef>
            <a:spcAft>
              <a:spcPts val="0"/>
            </a:spcAft>
            <a:buClrTx/>
            <a:buSzTx/>
            <a:buFontTx/>
            <a:buNone/>
            <a:tabLst/>
            <a:defRPr/>
          </a:pPr>
          <a:r>
            <a:rPr lang="en-US" sz="4400" dirty="0"/>
            <a:t>Staff shortage</a:t>
          </a:r>
        </a:p>
        <a:p>
          <a:pPr marL="0" lvl="0" defTabSz="2889250">
            <a:lnSpc>
              <a:spcPct val="90000"/>
            </a:lnSpc>
            <a:spcBef>
              <a:spcPct val="0"/>
            </a:spcBef>
            <a:spcAft>
              <a:spcPct val="35000"/>
            </a:spcAft>
            <a:buNone/>
          </a:pPr>
          <a:endParaRPr lang="en-US" sz="4400" dirty="0"/>
        </a:p>
      </dgm:t>
    </dgm:pt>
    <dgm:pt modelId="{5997F761-1955-46BD-8964-31830DE2B9EE}" type="parTrans" cxnId="{EF7A6008-074A-4527-A636-547B4BA75A19}">
      <dgm:prSet/>
      <dgm:spPr/>
      <dgm:t>
        <a:bodyPr/>
        <a:lstStyle/>
        <a:p>
          <a:endParaRPr lang="en-US"/>
        </a:p>
      </dgm:t>
    </dgm:pt>
    <dgm:pt modelId="{6EEE16C7-76AE-4090-AC15-D860082250A7}" type="sibTrans" cxnId="{EF7A6008-074A-4527-A636-547B4BA75A19}">
      <dgm:prSet/>
      <dgm:spPr/>
      <dgm:t>
        <a:bodyPr/>
        <a:lstStyle/>
        <a:p>
          <a:endParaRPr lang="en-US"/>
        </a:p>
      </dgm:t>
    </dgm:pt>
    <dgm:pt modelId="{ACFBCCFE-27A4-4059-9964-D110D9CAA425}">
      <dgm:prSet custT="1"/>
      <dgm:spPr>
        <a:solidFill>
          <a:schemeClr val="accent4"/>
        </a:solidFill>
      </dgm:spPr>
      <dgm:t>
        <a:bodyPr/>
        <a:lstStyle/>
        <a:p>
          <a:r>
            <a:rPr lang="en-US" sz="4400" dirty="0"/>
            <a:t>Fatigue and Burnout</a:t>
          </a:r>
        </a:p>
      </dgm:t>
    </dgm:pt>
    <dgm:pt modelId="{7C01B73C-8D83-4F82-84ED-72A018E24F81}" type="parTrans" cxnId="{7E0BC41E-4E1D-4431-84D8-7413630E4A77}">
      <dgm:prSet/>
      <dgm:spPr/>
      <dgm:t>
        <a:bodyPr/>
        <a:lstStyle/>
        <a:p>
          <a:endParaRPr lang="en-US"/>
        </a:p>
      </dgm:t>
    </dgm:pt>
    <dgm:pt modelId="{0BAA692E-204C-4D42-8EA0-7380C03B310E}" type="sibTrans" cxnId="{7E0BC41E-4E1D-4431-84D8-7413630E4A77}">
      <dgm:prSet/>
      <dgm:spPr/>
      <dgm:t>
        <a:bodyPr/>
        <a:lstStyle/>
        <a:p>
          <a:endParaRPr lang="en-US"/>
        </a:p>
      </dgm:t>
    </dgm:pt>
    <dgm:pt modelId="{317FE4F9-CB8C-D746-8A70-0DFE5F3630E8}" type="pres">
      <dgm:prSet presAssocID="{DAAC62B0-B5E7-4593-AA9B-678954265EC5}" presName="diagram" presStyleCnt="0">
        <dgm:presLayoutVars>
          <dgm:chPref val="1"/>
          <dgm:dir/>
          <dgm:animOne val="branch"/>
          <dgm:animLvl val="lvl"/>
          <dgm:resizeHandles/>
        </dgm:presLayoutVars>
      </dgm:prSet>
      <dgm:spPr/>
    </dgm:pt>
    <dgm:pt modelId="{6E6D524C-E493-6E47-A0D1-7E20197E697D}" type="pres">
      <dgm:prSet presAssocID="{AD3F7C59-EACF-4DB7-8D18-585C556773FA}" presName="root" presStyleCnt="0"/>
      <dgm:spPr/>
    </dgm:pt>
    <dgm:pt modelId="{F3BBE172-53A8-6049-8952-3C80DBF6B0EF}" type="pres">
      <dgm:prSet presAssocID="{AD3F7C59-EACF-4DB7-8D18-585C556773FA}" presName="rootComposite" presStyleCnt="0"/>
      <dgm:spPr/>
    </dgm:pt>
    <dgm:pt modelId="{B4502F18-0F3C-C147-85B0-B07D644AC89D}" type="pres">
      <dgm:prSet presAssocID="{AD3F7C59-EACF-4DB7-8D18-585C556773FA}" presName="rootText" presStyleLbl="node1" presStyleIdx="0" presStyleCnt="2" custScaleX="103018" custScaleY="110629"/>
      <dgm:spPr/>
    </dgm:pt>
    <dgm:pt modelId="{1D1F1939-E536-5E41-90F0-335975FF1AFA}" type="pres">
      <dgm:prSet presAssocID="{AD3F7C59-EACF-4DB7-8D18-585C556773FA}" presName="rootConnector" presStyleLbl="node1" presStyleIdx="0" presStyleCnt="2"/>
      <dgm:spPr/>
    </dgm:pt>
    <dgm:pt modelId="{E1353678-0DF8-2341-BD07-FCC53C8F6430}" type="pres">
      <dgm:prSet presAssocID="{AD3F7C59-EACF-4DB7-8D18-585C556773FA}" presName="childShape" presStyleCnt="0"/>
      <dgm:spPr/>
    </dgm:pt>
    <dgm:pt modelId="{CB6F0190-20E8-3C43-9FB3-16ECAE15AD86}" type="pres">
      <dgm:prSet presAssocID="{ACFBCCFE-27A4-4059-9964-D110D9CAA425}" presName="root" presStyleCnt="0"/>
      <dgm:spPr/>
    </dgm:pt>
    <dgm:pt modelId="{A084BD26-F863-4D4D-8C92-EC25A605C1B1}" type="pres">
      <dgm:prSet presAssocID="{ACFBCCFE-27A4-4059-9964-D110D9CAA425}" presName="rootComposite" presStyleCnt="0"/>
      <dgm:spPr/>
    </dgm:pt>
    <dgm:pt modelId="{E9C2F405-8BB1-1D4B-8A6E-42A006A34102}" type="pres">
      <dgm:prSet presAssocID="{ACFBCCFE-27A4-4059-9964-D110D9CAA425}" presName="rootText" presStyleLbl="node1" presStyleIdx="1" presStyleCnt="2" custScaleX="114919" custScaleY="111807"/>
      <dgm:spPr/>
    </dgm:pt>
    <dgm:pt modelId="{BA3B4EB7-CD3C-2F47-8A1F-93B3A640D8BE}" type="pres">
      <dgm:prSet presAssocID="{ACFBCCFE-27A4-4059-9964-D110D9CAA425}" presName="rootConnector" presStyleLbl="node1" presStyleIdx="1" presStyleCnt="2"/>
      <dgm:spPr/>
    </dgm:pt>
    <dgm:pt modelId="{40E91B7F-EF3D-B449-AFD5-DD118A26AA98}" type="pres">
      <dgm:prSet presAssocID="{ACFBCCFE-27A4-4059-9964-D110D9CAA425}" presName="childShape" presStyleCnt="0"/>
      <dgm:spPr/>
    </dgm:pt>
  </dgm:ptLst>
  <dgm:cxnLst>
    <dgm:cxn modelId="{EF7A6008-074A-4527-A636-547B4BA75A19}" srcId="{DAAC62B0-B5E7-4593-AA9B-678954265EC5}" destId="{AD3F7C59-EACF-4DB7-8D18-585C556773FA}" srcOrd="0" destOrd="0" parTransId="{5997F761-1955-46BD-8964-31830DE2B9EE}" sibTransId="{6EEE16C7-76AE-4090-AC15-D860082250A7}"/>
    <dgm:cxn modelId="{7E0BC41E-4E1D-4431-84D8-7413630E4A77}" srcId="{DAAC62B0-B5E7-4593-AA9B-678954265EC5}" destId="{ACFBCCFE-27A4-4059-9964-D110D9CAA425}" srcOrd="1" destOrd="0" parTransId="{7C01B73C-8D83-4F82-84ED-72A018E24F81}" sibTransId="{0BAA692E-204C-4D42-8EA0-7380C03B310E}"/>
    <dgm:cxn modelId="{BD617136-BC12-F247-80F6-5CD06D795D1C}" type="presOf" srcId="{ACFBCCFE-27A4-4059-9964-D110D9CAA425}" destId="{BA3B4EB7-CD3C-2F47-8A1F-93B3A640D8BE}" srcOrd="1" destOrd="0" presId="urn:microsoft.com/office/officeart/2005/8/layout/hierarchy3"/>
    <dgm:cxn modelId="{7B9D786E-7476-8B40-BF80-36F0598DD82F}" type="presOf" srcId="{DAAC62B0-B5E7-4593-AA9B-678954265EC5}" destId="{317FE4F9-CB8C-D746-8A70-0DFE5F3630E8}" srcOrd="0" destOrd="0" presId="urn:microsoft.com/office/officeart/2005/8/layout/hierarchy3"/>
    <dgm:cxn modelId="{53B75F8E-5C3C-384F-AF05-AE59D34B389E}" type="presOf" srcId="{AD3F7C59-EACF-4DB7-8D18-585C556773FA}" destId="{1D1F1939-E536-5E41-90F0-335975FF1AFA}" srcOrd="1" destOrd="0" presId="urn:microsoft.com/office/officeart/2005/8/layout/hierarchy3"/>
    <dgm:cxn modelId="{F30910CE-B1D7-164C-B571-C9BDA4907069}" type="presOf" srcId="{AD3F7C59-EACF-4DB7-8D18-585C556773FA}" destId="{B4502F18-0F3C-C147-85B0-B07D644AC89D}" srcOrd="0" destOrd="0" presId="urn:microsoft.com/office/officeart/2005/8/layout/hierarchy3"/>
    <dgm:cxn modelId="{4D7941CF-930B-8F4A-B54F-F33756F92B9D}" type="presOf" srcId="{ACFBCCFE-27A4-4059-9964-D110D9CAA425}" destId="{E9C2F405-8BB1-1D4B-8A6E-42A006A34102}" srcOrd="0" destOrd="0" presId="urn:microsoft.com/office/officeart/2005/8/layout/hierarchy3"/>
    <dgm:cxn modelId="{08E385D5-8A4A-BD49-BEB2-C55BA1D3F2D9}" type="presParOf" srcId="{317FE4F9-CB8C-D746-8A70-0DFE5F3630E8}" destId="{6E6D524C-E493-6E47-A0D1-7E20197E697D}" srcOrd="0" destOrd="0" presId="urn:microsoft.com/office/officeart/2005/8/layout/hierarchy3"/>
    <dgm:cxn modelId="{2FD91032-3898-114B-BD50-5FBA97D89066}" type="presParOf" srcId="{6E6D524C-E493-6E47-A0D1-7E20197E697D}" destId="{F3BBE172-53A8-6049-8952-3C80DBF6B0EF}" srcOrd="0" destOrd="0" presId="urn:microsoft.com/office/officeart/2005/8/layout/hierarchy3"/>
    <dgm:cxn modelId="{36E76B06-14D1-6A48-A959-361382DD07F2}" type="presParOf" srcId="{F3BBE172-53A8-6049-8952-3C80DBF6B0EF}" destId="{B4502F18-0F3C-C147-85B0-B07D644AC89D}" srcOrd="0" destOrd="0" presId="urn:microsoft.com/office/officeart/2005/8/layout/hierarchy3"/>
    <dgm:cxn modelId="{45A76450-2A44-FD4E-898C-F0253F0FAE84}" type="presParOf" srcId="{F3BBE172-53A8-6049-8952-3C80DBF6B0EF}" destId="{1D1F1939-E536-5E41-90F0-335975FF1AFA}" srcOrd="1" destOrd="0" presId="urn:microsoft.com/office/officeart/2005/8/layout/hierarchy3"/>
    <dgm:cxn modelId="{75CF56F2-24D1-E74F-9C37-EEF4EB07C9C7}" type="presParOf" srcId="{6E6D524C-E493-6E47-A0D1-7E20197E697D}" destId="{E1353678-0DF8-2341-BD07-FCC53C8F6430}" srcOrd="1" destOrd="0" presId="urn:microsoft.com/office/officeart/2005/8/layout/hierarchy3"/>
    <dgm:cxn modelId="{FDB44E8D-9F0F-A44D-B3AD-AAB56A530C19}" type="presParOf" srcId="{317FE4F9-CB8C-D746-8A70-0DFE5F3630E8}" destId="{CB6F0190-20E8-3C43-9FB3-16ECAE15AD86}" srcOrd="1" destOrd="0" presId="urn:microsoft.com/office/officeart/2005/8/layout/hierarchy3"/>
    <dgm:cxn modelId="{169429E6-F6A9-3A48-BD24-D555F823EDA9}" type="presParOf" srcId="{CB6F0190-20E8-3C43-9FB3-16ECAE15AD86}" destId="{A084BD26-F863-4D4D-8C92-EC25A605C1B1}" srcOrd="0" destOrd="0" presId="urn:microsoft.com/office/officeart/2005/8/layout/hierarchy3"/>
    <dgm:cxn modelId="{441807A0-20A6-8A4E-94E3-E36F43A51DE2}" type="presParOf" srcId="{A084BD26-F863-4D4D-8C92-EC25A605C1B1}" destId="{E9C2F405-8BB1-1D4B-8A6E-42A006A34102}" srcOrd="0" destOrd="0" presId="urn:microsoft.com/office/officeart/2005/8/layout/hierarchy3"/>
    <dgm:cxn modelId="{81279A7E-2382-4D4A-B568-D43BBE90BB7B}" type="presParOf" srcId="{A084BD26-F863-4D4D-8C92-EC25A605C1B1}" destId="{BA3B4EB7-CD3C-2F47-8A1F-93B3A640D8BE}" srcOrd="1" destOrd="0" presId="urn:microsoft.com/office/officeart/2005/8/layout/hierarchy3"/>
    <dgm:cxn modelId="{AE4C23AE-3B52-D547-A4CF-91CAFE4DAB75}" type="presParOf" srcId="{CB6F0190-20E8-3C43-9FB3-16ECAE15AD86}" destId="{40E91B7F-EF3D-B449-AFD5-DD118A26AA9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02F18-0F3C-C147-85B0-B07D644AC89D}">
      <dsp:nvSpPr>
        <dsp:cNvPr id="0" name=""/>
        <dsp:cNvSpPr/>
      </dsp:nvSpPr>
      <dsp:spPr>
        <a:xfrm>
          <a:off x="105" y="965793"/>
          <a:ext cx="4459075" cy="239425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44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4400" kern="1200" dirty="0"/>
            <a:t>Staff shortage</a:t>
          </a:r>
        </a:p>
        <a:p>
          <a:pPr marL="0" lvl="0" algn="ctr" defTabSz="2889250">
            <a:lnSpc>
              <a:spcPct val="90000"/>
            </a:lnSpc>
            <a:spcBef>
              <a:spcPct val="0"/>
            </a:spcBef>
            <a:spcAft>
              <a:spcPct val="35000"/>
            </a:spcAft>
            <a:buNone/>
          </a:pPr>
          <a:endParaRPr lang="en-US" sz="4400" kern="1200" dirty="0"/>
        </a:p>
      </dsp:txBody>
      <dsp:txXfrm>
        <a:off x="70230" y="1035918"/>
        <a:ext cx="4318825" cy="2254006"/>
      </dsp:txXfrm>
    </dsp:sp>
    <dsp:sp modelId="{E9C2F405-8BB1-1D4B-8A6E-42A006A34102}">
      <dsp:nvSpPr>
        <dsp:cNvPr id="0" name=""/>
        <dsp:cNvSpPr/>
      </dsp:nvSpPr>
      <dsp:spPr>
        <a:xfrm>
          <a:off x="5541291" y="965793"/>
          <a:ext cx="4974203" cy="2419751"/>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en-US" sz="4400" kern="1200" dirty="0"/>
            <a:t>Fatigue and Burnout</a:t>
          </a:r>
        </a:p>
      </dsp:txBody>
      <dsp:txXfrm>
        <a:off x="5612163" y="1036665"/>
        <a:ext cx="4832459" cy="22780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9B7721-337A-1742-8B1A-0AD13602BB1D}" type="datetimeFigureOut">
              <a:rPr lang="en-US" smtClean="0"/>
              <a:t>6/18/24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A3A29-FF2A-D44E-B593-A74E3960A72F}" type="slidenum">
              <a:rPr lang="en-US" smtClean="0"/>
              <a:t>‹#›</a:t>
            </a:fld>
            <a:endParaRPr lang="en-US"/>
          </a:p>
        </p:txBody>
      </p:sp>
    </p:spTree>
    <p:extLst>
      <p:ext uri="{BB962C8B-B14F-4D97-AF65-F5344CB8AC3E}">
        <p14:creationId xmlns:p14="http://schemas.microsoft.com/office/powerpoint/2010/main" val="46084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2A3A29-FF2A-D44E-B593-A74E3960A72F}" type="slidenum">
              <a:rPr lang="en-US" smtClean="0"/>
              <a:t>1</a:t>
            </a:fld>
            <a:endParaRPr lang="en-US"/>
          </a:p>
        </p:txBody>
      </p:sp>
    </p:spTree>
    <p:extLst>
      <p:ext uri="{BB962C8B-B14F-4D97-AF65-F5344CB8AC3E}">
        <p14:creationId xmlns:p14="http://schemas.microsoft.com/office/powerpoint/2010/main" val="113736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providing high quality patient care</a:t>
            </a:r>
            <a:endParaRPr lang="en-US" dirty="0"/>
          </a:p>
          <a:p>
            <a:endParaRPr lang="en-US" dirty="0"/>
          </a:p>
        </p:txBody>
      </p:sp>
      <p:sp>
        <p:nvSpPr>
          <p:cNvPr id="4" name="Slide Number Placeholder 3"/>
          <p:cNvSpPr>
            <a:spLocks noGrp="1"/>
          </p:cNvSpPr>
          <p:nvPr>
            <p:ph type="sldNum" sz="quarter" idx="5"/>
          </p:nvPr>
        </p:nvSpPr>
        <p:spPr/>
        <p:txBody>
          <a:bodyPr/>
          <a:lstStyle/>
          <a:p>
            <a:fld id="{1C2A3A29-FF2A-D44E-B593-A74E3960A72F}" type="slidenum">
              <a:rPr lang="en-US" smtClean="0"/>
              <a:t>4</a:t>
            </a:fld>
            <a:endParaRPr lang="en-US"/>
          </a:p>
        </p:txBody>
      </p:sp>
    </p:spTree>
    <p:extLst>
      <p:ext uri="{BB962C8B-B14F-4D97-AF65-F5344CB8AC3E}">
        <p14:creationId xmlns:p14="http://schemas.microsoft.com/office/powerpoint/2010/main" val="3671278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2A3A29-FF2A-D44E-B593-A74E3960A72F}" type="slidenum">
              <a:rPr lang="en-US" smtClean="0"/>
              <a:t>17</a:t>
            </a:fld>
            <a:endParaRPr lang="en-US"/>
          </a:p>
        </p:txBody>
      </p:sp>
    </p:spTree>
    <p:extLst>
      <p:ext uri="{BB962C8B-B14F-4D97-AF65-F5344CB8AC3E}">
        <p14:creationId xmlns:p14="http://schemas.microsoft.com/office/powerpoint/2010/main" val="129728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524000" y="1122363"/>
            <a:ext cx="9144000" cy="2387600"/>
          </a:xfrm>
        </p:spPr>
        <p:txBody>
          <a:bodyPr anchor="b"/>
          <a:lstStyle>
            <a:lvl1pPr algn="ctr">
              <a:defRPr sz="6000" b="1" cap="all" spc="1500" baseline="0">
                <a:latin typeface="+mj-lt"/>
                <a:ea typeface="Source Sans Pro SemiBold" panose="020B0603030403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all" spc="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97BFF81C-1FCB-4DBA-8044-F1A0FCFD45A6}" type="datetime1">
              <a:rPr lang="en-US" smtClean="0"/>
              <a:t>6/18/24</a:t>
            </a:fld>
            <a:endParaRPr lang="en-US" dirty="0"/>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25276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FB9092B3-2D87-4CDF-B84B-C46E5F5D31F7}" type="datetime1">
              <a:rPr lang="en-US" smtClean="0"/>
              <a:t>6/18/24</a:t>
            </a:fld>
            <a:endParaRPr lang="en-US" dirty="0"/>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18151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3D769E57-47B1-47B0-B526-3153E4B1E729}" type="datetime1">
              <a:rPr lang="en-US" smtClean="0"/>
              <a:t>6/18/24</a:t>
            </a:fld>
            <a:endParaRPr lang="en-US" dirty="0"/>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922661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8997F1B7-1EE7-4EA5-A5A4-866F9A810C9F}"/>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5A87773D-8987-489A-A650-3D6F7D5C7C38}" type="datetime1">
              <a:rPr lang="en-US" smtClean="0"/>
              <a:t>6/18/24</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35432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97E150C1-1D78-4D80-810D-E9E86F6E88AB}" type="datetime1">
              <a:rPr lang="en-US" smtClean="0"/>
              <a:t>6/18/24</a:t>
            </a:fld>
            <a:endParaRPr lang="en-US" dirty="0"/>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53650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29E9CBD8-1588-4B6B-B74D-87480DDE94C0}" type="datetime1">
              <a:rPr lang="en-US" smtClean="0"/>
              <a:t>6/18/24</a:t>
            </a:fld>
            <a:endParaRPr lang="en-US" dirty="0"/>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268928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AD794440-721C-4D75-BD4F-4CFB3D51CDCA}" type="datetime1">
              <a:rPr lang="en-US" smtClean="0"/>
              <a:t>6/18/24</a:t>
            </a:fld>
            <a:endParaRPr lang="en-US" dirty="0"/>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7" name="Oval 16">
            <a:extLst>
              <a:ext uri="{FF2B5EF4-FFF2-40B4-BE49-F238E27FC236}">
                <a16:creationId xmlns:a16="http://schemas.microsoft.com/office/drawing/2014/main"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749085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a:t>Click to edit Master title style</a:t>
            </a:r>
            <a:endParaRPr lang="en-US" dirty="0"/>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B2701A64-483B-4532-94FB-D8F90CB6DEE0}" type="datetime1">
              <a:rPr lang="en-US" smtClean="0"/>
              <a:t>6/18/24</a:t>
            </a:fld>
            <a:endParaRPr lang="en-US" dirty="0"/>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3" name="Oval 12">
            <a:extLst>
              <a:ext uri="{FF2B5EF4-FFF2-40B4-BE49-F238E27FC236}">
                <a16:creationId xmlns:a16="http://schemas.microsoft.com/office/drawing/2014/main"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96586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6F18FB39-20FB-4E2E-B861-45B709B9C3C5}" type="datetime1">
              <a:rPr lang="en-US" smtClean="0"/>
              <a:t>6/18/24</a:t>
            </a:fld>
            <a:endParaRPr lang="en-US" dirty="0"/>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2" name="Oval 11">
            <a:extLst>
              <a:ext uri="{FF2B5EF4-FFF2-40B4-BE49-F238E27FC236}">
                <a16:creationId xmlns:a16="http://schemas.microsoft.com/office/drawing/2014/main"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31964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AC48AC19-8BD6-476C-9770-8884373BCF00}" type="datetime1">
              <a:rPr lang="en-US" smtClean="0"/>
              <a:t>6/18/24</a:t>
            </a:fld>
            <a:endParaRPr lang="en-US"/>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90447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F3F68C53-8AD1-4F09-9486-FB3406B99CFA}" type="datetime1">
              <a:rPr lang="en-US" smtClean="0"/>
              <a:t>6/18/24</a:t>
            </a:fld>
            <a:endParaRPr lang="en-US" dirty="0"/>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78713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BA543EDD-D0D2-447F-B24F-3717AF4B109D}" type="datetime1">
              <a:rPr lang="en-US" smtClean="0"/>
              <a:pPr/>
              <a:t>6/18/24</a:t>
            </a:fld>
            <a:endParaRPr lang="en-US" dirty="0"/>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dirty="0"/>
              <a:t>Sample Footer Text</a:t>
            </a:r>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dirty="0"/>
          </a:p>
        </p:txBody>
      </p:sp>
    </p:spTree>
    <p:extLst>
      <p:ext uri="{BB962C8B-B14F-4D97-AF65-F5344CB8AC3E}">
        <p14:creationId xmlns:p14="http://schemas.microsoft.com/office/powerpoint/2010/main" val="3361367125"/>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61" r:id="rId6"/>
    <p:sldLayoutId id="2147483856" r:id="rId7"/>
    <p:sldLayoutId id="2147483857" r:id="rId8"/>
    <p:sldLayoutId id="2147483858" r:id="rId9"/>
    <p:sldLayoutId id="2147483860" r:id="rId10"/>
    <p:sldLayoutId id="21474838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hyperlink" Target="https://www.ncbi.nlm.nih.gov/pmc/articles/PMC934999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cirp.org/journal/PaperInformation.aspx?PaperID=4800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4" name="Rectangle 123">
            <a:extLst>
              <a:ext uri="{FF2B5EF4-FFF2-40B4-BE49-F238E27FC236}">
                <a16:creationId xmlns:a16="http://schemas.microsoft.com/office/drawing/2014/main" id="{8B646C36-EEEC-4D52-8E8E-206F4CD8A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6" name="Group 125">
            <a:extLst>
              <a:ext uri="{FF2B5EF4-FFF2-40B4-BE49-F238E27FC236}">
                <a16:creationId xmlns:a16="http://schemas.microsoft.com/office/drawing/2014/main" id="{308C40F4-6A24-4867-B726-B552DB0807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550" y="555675"/>
            <a:ext cx="4860256" cy="5696169"/>
            <a:chOff x="1481312" y="743744"/>
            <a:chExt cx="4860256" cy="4589316"/>
          </a:xfrm>
        </p:grpSpPr>
        <p:sp>
          <p:nvSpPr>
            <p:cNvPr id="109" name="Rectangle 108">
              <a:extLst>
                <a:ext uri="{FF2B5EF4-FFF2-40B4-BE49-F238E27FC236}">
                  <a16:creationId xmlns:a16="http://schemas.microsoft.com/office/drawing/2014/main" id="{954BF10E-4559-4F28-91B0-3D0C2C486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28" name="Rectangle 127">
              <a:extLst>
                <a:ext uri="{FF2B5EF4-FFF2-40B4-BE49-F238E27FC236}">
                  <a16:creationId xmlns:a16="http://schemas.microsoft.com/office/drawing/2014/main" id="{DB0B5A20-FCFE-4AED-B5A3-91D3DE935C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129" name="Rectangle 128">
            <a:extLst>
              <a:ext uri="{FF2B5EF4-FFF2-40B4-BE49-F238E27FC236}">
                <a16:creationId xmlns:a16="http://schemas.microsoft.com/office/drawing/2014/main" id="{D6CA2F4C-8E9E-4BCD-B6E8-A68A311CA6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967" y="460296"/>
            <a:ext cx="4860256" cy="5696169"/>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8AB304-9D85-4E98-18B3-2A0515EAEB08}"/>
              </a:ext>
            </a:extLst>
          </p:cNvPr>
          <p:cNvSpPr>
            <a:spLocks noGrp="1"/>
          </p:cNvSpPr>
          <p:nvPr>
            <p:ph type="ctrTitle"/>
          </p:nvPr>
        </p:nvSpPr>
        <p:spPr>
          <a:xfrm>
            <a:off x="677119" y="810623"/>
            <a:ext cx="4429556" cy="3570162"/>
          </a:xfrm>
        </p:spPr>
        <p:txBody>
          <a:bodyPr anchor="b">
            <a:normAutofit/>
          </a:bodyPr>
          <a:lstStyle/>
          <a:p>
            <a:r>
              <a:rPr lang="en-US" sz="3200" dirty="0"/>
              <a:t>The Best Always:</a:t>
            </a:r>
            <a:br>
              <a:rPr lang="en-US" sz="3200" dirty="0"/>
            </a:br>
            <a:r>
              <a:rPr lang="en-US" sz="3200" dirty="0"/>
              <a:t>Excellence In </a:t>
            </a:r>
            <a:br>
              <a:rPr lang="en-US" sz="3200" dirty="0"/>
            </a:br>
            <a:r>
              <a:rPr lang="en-US" sz="3200" dirty="0"/>
              <a:t>	Nursing </a:t>
            </a:r>
          </a:p>
        </p:txBody>
      </p:sp>
      <p:sp>
        <p:nvSpPr>
          <p:cNvPr id="3" name="Subtitle 2">
            <a:extLst>
              <a:ext uri="{FF2B5EF4-FFF2-40B4-BE49-F238E27FC236}">
                <a16:creationId xmlns:a16="http://schemas.microsoft.com/office/drawing/2014/main" id="{639BC922-7A64-E211-63B6-3C4E57D89B79}"/>
              </a:ext>
            </a:extLst>
          </p:cNvPr>
          <p:cNvSpPr>
            <a:spLocks noGrp="1"/>
          </p:cNvSpPr>
          <p:nvPr>
            <p:ph type="subTitle" idx="1"/>
          </p:nvPr>
        </p:nvSpPr>
        <p:spPr>
          <a:xfrm>
            <a:off x="677119" y="4547167"/>
            <a:ext cx="4429556" cy="1288482"/>
          </a:xfrm>
        </p:spPr>
        <p:txBody>
          <a:bodyPr>
            <a:normAutofit/>
          </a:bodyPr>
          <a:lstStyle/>
          <a:p>
            <a:r>
              <a:rPr lang="en-US" sz="2800" b="1" dirty="0"/>
              <a:t>Marlow Francis MS, MSN, APRN</a:t>
            </a:r>
          </a:p>
          <a:p>
            <a:endParaRPr lang="en-US" b="1" dirty="0"/>
          </a:p>
        </p:txBody>
      </p:sp>
      <p:pic>
        <p:nvPicPr>
          <p:cNvPr id="39" name="Picture 38" descr="A purple and green pyramid with a ball on top&#10;&#10;Description automatically generated">
            <a:extLst>
              <a:ext uri="{FF2B5EF4-FFF2-40B4-BE49-F238E27FC236}">
                <a16:creationId xmlns:a16="http://schemas.microsoft.com/office/drawing/2014/main" id="{FC4061D0-3C43-55E4-7F07-60C1ECD57E08}"/>
              </a:ext>
            </a:extLst>
          </p:cNvPr>
          <p:cNvPicPr>
            <a:picLocks noChangeAspect="1"/>
          </p:cNvPicPr>
          <p:nvPr/>
        </p:nvPicPr>
        <p:blipFill rotWithShape="1">
          <a:blip r:embed="rId3"/>
          <a:srcRect l="21920" r="21222" b="-2"/>
          <a:stretch/>
        </p:blipFill>
        <p:spPr>
          <a:xfrm>
            <a:off x="6359308" y="470930"/>
            <a:ext cx="4833901" cy="5696169"/>
          </a:xfrm>
          <a:prstGeom prst="rect">
            <a:avLst/>
          </a:prstGeom>
          <a:ln w="28575">
            <a:noFill/>
          </a:ln>
        </p:spPr>
      </p:pic>
      <p:sp>
        <p:nvSpPr>
          <p:cNvPr id="130"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2917" y="937735"/>
            <a:ext cx="891066" cy="891066"/>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31" name="Graphic 212">
            <a:extLst>
              <a:ext uri="{FF2B5EF4-FFF2-40B4-BE49-F238E27FC236}">
                <a16:creationId xmlns:a16="http://schemas.microsoft.com/office/drawing/2014/main" id="{96FD6442-EB7D-4992-8D41-0B7FFDCB43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2917" y="937735"/>
            <a:ext cx="891066" cy="891066"/>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18"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58306" y="2360859"/>
            <a:ext cx="1054466" cy="469689"/>
            <a:chOff x="9841624" y="4115729"/>
            <a:chExt cx="602169" cy="268223"/>
          </a:xfrm>
          <a:solidFill>
            <a:schemeClr val="tx1"/>
          </a:solidFill>
        </p:grpSpPr>
        <p:sp>
          <p:nvSpPr>
            <p:cNvPr id="132" name="Freeform: Shape 118">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3" name="Freeform: Shape 120">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25" name="Oval 124">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2610" y="5308473"/>
            <a:ext cx="445835" cy="445835"/>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7" name="Oval 126">
            <a:extLst>
              <a:ext uri="{FF2B5EF4-FFF2-40B4-BE49-F238E27FC236}">
                <a16:creationId xmlns:a16="http://schemas.microsoft.com/office/drawing/2014/main" id="{6004781B-698F-46D5-AADD-8AE921171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2610" y="5308473"/>
            <a:ext cx="445835" cy="445835"/>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64294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46890-F2FC-2877-F3EE-8E3E392E812D}"/>
              </a:ext>
            </a:extLst>
          </p:cNvPr>
          <p:cNvSpPr>
            <a:spLocks noGrp="1"/>
          </p:cNvSpPr>
          <p:nvPr>
            <p:ph type="title"/>
          </p:nvPr>
        </p:nvSpPr>
        <p:spPr>
          <a:xfrm>
            <a:off x="838200" y="565739"/>
            <a:ext cx="10515600" cy="1124949"/>
          </a:xfrm>
        </p:spPr>
        <p:txBody>
          <a:bodyPr>
            <a:normAutofit fontScale="90000"/>
          </a:bodyPr>
          <a:lstStyle/>
          <a:p>
            <a:pPr algn="ctr"/>
            <a:r>
              <a:rPr lang="en-US" b="1" dirty="0"/>
              <a:t>Some Challenges That Decrease Excellence in Nursing</a:t>
            </a:r>
          </a:p>
        </p:txBody>
      </p:sp>
      <p:grpSp>
        <p:nvGrpSpPr>
          <p:cNvPr id="11" name="Graphic 190">
            <a:extLst>
              <a:ext uri="{FF2B5EF4-FFF2-40B4-BE49-F238E27FC236}">
                <a16:creationId xmlns:a16="http://schemas.microsoft.com/office/drawing/2014/main" id="{53883AA7-7F86-41F8-A1D8-06E9886E76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36528"/>
            <a:ext cx="1291642" cy="429215"/>
            <a:chOff x="2504802" y="1755501"/>
            <a:chExt cx="1598829" cy="531293"/>
          </a:xfrm>
          <a:solidFill>
            <a:schemeClr val="tx1"/>
          </a:solidFill>
        </p:grpSpPr>
        <p:sp>
          <p:nvSpPr>
            <p:cNvPr id="12" name="Freeform: Shape 11">
              <a:extLst>
                <a:ext uri="{FF2B5EF4-FFF2-40B4-BE49-F238E27FC236}">
                  <a16:creationId xmlns:a16="http://schemas.microsoft.com/office/drawing/2014/main" id="{FC80ACB6-0FE0-4F10-998D-2E8D46375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1C2903D5-FF18-4A00-8E9F-9335FCF1E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sp>
        <p:nvSpPr>
          <p:cNvPr id="15" name="Graphic 212">
            <a:extLst>
              <a:ext uri="{FF2B5EF4-FFF2-40B4-BE49-F238E27FC236}">
                <a16:creationId xmlns:a16="http://schemas.microsoft.com/office/drawing/2014/main" id="{DBBB6517-AFD0-4A58-8B37-F17AB81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4904" y="5539746"/>
            <a:ext cx="705479" cy="705479"/>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 name="Graphic 212">
            <a:extLst>
              <a:ext uri="{FF2B5EF4-FFF2-40B4-BE49-F238E27FC236}">
                <a16:creationId xmlns:a16="http://schemas.microsoft.com/office/drawing/2014/main" id="{3E39FCFD-033D-4043-95D9-7FAAAA8E0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4904" y="5539746"/>
            <a:ext cx="705479" cy="705479"/>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aphicFrame>
        <p:nvGraphicFramePr>
          <p:cNvPr id="5" name="Content Placeholder 2">
            <a:extLst>
              <a:ext uri="{FF2B5EF4-FFF2-40B4-BE49-F238E27FC236}">
                <a16:creationId xmlns:a16="http://schemas.microsoft.com/office/drawing/2014/main" id="{876D28D1-A4F4-F004-C742-900F584193AD}"/>
              </a:ext>
            </a:extLst>
          </p:cNvPr>
          <p:cNvGraphicFramePr>
            <a:graphicFrameLocks noGrp="1"/>
          </p:cNvGraphicFramePr>
          <p:nvPr>
            <p:ph idx="1"/>
            <p:extLst>
              <p:ext uri="{D42A27DB-BD31-4B8C-83A1-F6EECF244321}">
                <p14:modId xmlns:p14="http://schemas.microsoft.com/office/powerpoint/2010/main" val="9821171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79EA1B1D-0797-97B2-CECF-1237CBDC7A25}"/>
              </a:ext>
            </a:extLst>
          </p:cNvPr>
          <p:cNvSpPr txBox="1"/>
          <p:nvPr/>
        </p:nvSpPr>
        <p:spPr>
          <a:xfrm>
            <a:off x="1291469" y="2487706"/>
            <a:ext cx="336952" cy="461665"/>
          </a:xfrm>
          <a:prstGeom prst="rect">
            <a:avLst/>
          </a:prstGeom>
          <a:noFill/>
        </p:spPr>
        <p:txBody>
          <a:bodyPr wrap="none" rtlCol="0">
            <a:spAutoFit/>
          </a:bodyPr>
          <a:lstStyle/>
          <a:p>
            <a:r>
              <a:rPr lang="en-US" sz="2400" dirty="0"/>
              <a:t>1</a:t>
            </a:r>
          </a:p>
        </p:txBody>
      </p:sp>
      <p:sp>
        <p:nvSpPr>
          <p:cNvPr id="4" name="TextBox 3">
            <a:extLst>
              <a:ext uri="{FF2B5EF4-FFF2-40B4-BE49-F238E27FC236}">
                <a16:creationId xmlns:a16="http://schemas.microsoft.com/office/drawing/2014/main" id="{14F3B285-A4D0-CE1B-AA2A-C54AE88B2550}"/>
              </a:ext>
            </a:extLst>
          </p:cNvPr>
          <p:cNvSpPr txBox="1"/>
          <p:nvPr/>
        </p:nvSpPr>
        <p:spPr>
          <a:xfrm>
            <a:off x="6790765" y="2487706"/>
            <a:ext cx="336952" cy="461665"/>
          </a:xfrm>
          <a:prstGeom prst="rect">
            <a:avLst/>
          </a:prstGeom>
          <a:noFill/>
        </p:spPr>
        <p:txBody>
          <a:bodyPr wrap="none" rtlCol="0">
            <a:spAutoFit/>
          </a:bodyPr>
          <a:lstStyle/>
          <a:p>
            <a:r>
              <a:rPr lang="en-US" sz="2400" dirty="0"/>
              <a:t>2</a:t>
            </a:r>
          </a:p>
        </p:txBody>
      </p:sp>
    </p:spTree>
    <p:extLst>
      <p:ext uri="{BB962C8B-B14F-4D97-AF65-F5344CB8AC3E}">
        <p14:creationId xmlns:p14="http://schemas.microsoft.com/office/powerpoint/2010/main" val="204070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D444-2F25-0C82-7471-4203B6FC3D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BD3EAC-A0FE-B44B-E3C2-ABDD0775C392}"/>
              </a:ext>
            </a:extLst>
          </p:cNvPr>
          <p:cNvSpPr>
            <a:spLocks noGrp="1"/>
          </p:cNvSpPr>
          <p:nvPr>
            <p:ph idx="1"/>
          </p:nvPr>
        </p:nvSpPr>
        <p:spPr/>
        <p:txBody>
          <a:bodyPr>
            <a:normAutofit fontScale="85000" lnSpcReduction="20000"/>
          </a:bodyPr>
          <a:lstStyle/>
          <a:p>
            <a:pPr marL="0" marR="0" indent="0">
              <a:spcAft>
                <a:spcPts val="0"/>
              </a:spcAft>
              <a:buNone/>
            </a:pPr>
            <a:r>
              <a:rPr lang="en-US" sz="4200" dirty="0">
                <a:solidFill>
                  <a:srgbClr val="2D2926"/>
                </a:solidFill>
                <a:effectLst/>
                <a:highlight>
                  <a:srgbClr val="FFFFFF"/>
                </a:highlight>
                <a:latin typeface="Calibri" panose="020F0502020204030204" pitchFamily="34" charset="0"/>
                <a:ea typeface="Times New Roman" panose="02020603050405020304" pitchFamily="18" charset="0"/>
              </a:rPr>
              <a:t>The U.S. Bureau of Labor Statistics (BLS) states that about 194,500 RN open positions exist each year. Reasons for the shortage include:</a:t>
            </a:r>
            <a:r>
              <a:rPr lang="en-US" sz="4200" dirty="0">
                <a:highlight>
                  <a:srgbClr val="FFFFFF"/>
                </a:highlight>
                <a:latin typeface="Times New Roman" panose="02020603050405020304" pitchFamily="18" charset="0"/>
                <a:ea typeface="Times New Roman" panose="02020603050405020304" pitchFamily="18" charset="0"/>
              </a:rPr>
              <a:t> </a:t>
            </a:r>
            <a:r>
              <a:rPr lang="en-US" sz="4200" b="1" dirty="0">
                <a:solidFill>
                  <a:srgbClr val="2D2926"/>
                </a:solidFill>
                <a:effectLst/>
                <a:highlight>
                  <a:srgbClr val="FFFFFF"/>
                </a:highlight>
                <a:latin typeface="Calibri" panose="020F0502020204030204" pitchFamily="34" charset="0"/>
                <a:ea typeface="Times New Roman" panose="02020603050405020304" pitchFamily="18" charset="0"/>
              </a:rPr>
              <a:t>High turnover.</a:t>
            </a:r>
            <a:r>
              <a:rPr lang="en-US" sz="4200" dirty="0">
                <a:solidFill>
                  <a:srgbClr val="2D2926"/>
                </a:solidFill>
                <a:effectLst/>
                <a:highlight>
                  <a:srgbClr val="FFFFFF"/>
                </a:highlight>
                <a:latin typeface="Calibri" panose="020F0502020204030204" pitchFamily="34" charset="0"/>
                <a:ea typeface="Times New Roman" panose="02020603050405020304" pitchFamily="18" charset="0"/>
              </a:rPr>
              <a:t> Up to 57% of nurses leave the profession in the first three years; between 17% and 30% leave during their first year.        </a:t>
            </a:r>
          </a:p>
          <a:p>
            <a:pPr marL="0" indent="0">
              <a:buNone/>
            </a:pPr>
            <a:endParaRPr lang="en-US" sz="4200" u="sng" dirty="0">
              <a:highlight>
                <a:srgbClr val="FFFFFF"/>
              </a:highlight>
              <a:hlinkClick r:id="rId2"/>
            </a:endParaRPr>
          </a:p>
          <a:p>
            <a:pPr marL="0" indent="0">
              <a:buNone/>
            </a:pPr>
            <a:endParaRPr lang="en-US" sz="2600" dirty="0">
              <a:highlight>
                <a:srgbClr val="FFFFFF"/>
              </a:highlight>
            </a:endParaRPr>
          </a:p>
          <a:p>
            <a:pPr marL="0" indent="0">
              <a:buNone/>
            </a:pPr>
            <a:r>
              <a:rPr lang="en-US" sz="2600" dirty="0">
                <a:highlight>
                  <a:srgbClr val="FFFFFF"/>
                </a:highlight>
              </a:rPr>
              <a:t>		</a:t>
            </a:r>
          </a:p>
          <a:p>
            <a:pPr marL="0" indent="0">
              <a:buNone/>
            </a:pPr>
            <a:r>
              <a:rPr lang="en-US" sz="2600" dirty="0">
                <a:highlight>
                  <a:srgbClr val="FFFFFF"/>
                </a:highlight>
              </a:rPr>
              <a:t>	</a:t>
            </a:r>
            <a:r>
              <a:rPr lang="en-US" sz="3000" dirty="0">
                <a:highlight>
                  <a:srgbClr val="FFFFFF"/>
                </a:highlight>
              </a:rPr>
              <a:t>Int J Nurs Pract 2022 Jun; 28(3): e13075. Published online 2022       		Jun 17. doi: 10.1111/ijn.13075: PMCID: PMC9349996PMID: 35713391 </a:t>
            </a:r>
          </a:p>
          <a:p>
            <a:endParaRPr lang="en-US" dirty="0"/>
          </a:p>
        </p:txBody>
      </p:sp>
    </p:spTree>
    <p:extLst>
      <p:ext uri="{BB962C8B-B14F-4D97-AF65-F5344CB8AC3E}">
        <p14:creationId xmlns:p14="http://schemas.microsoft.com/office/powerpoint/2010/main" val="3746094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21D7F-C1C5-2108-85C6-10420B465A99}"/>
              </a:ext>
            </a:extLst>
          </p:cNvPr>
          <p:cNvSpPr>
            <a:spLocks noGrp="1"/>
          </p:cNvSpPr>
          <p:nvPr>
            <p:ph type="title"/>
          </p:nvPr>
        </p:nvSpPr>
        <p:spPr/>
        <p:txBody>
          <a:bodyPr/>
          <a:lstStyle/>
          <a:p>
            <a:pPr algn="ctr"/>
            <a:r>
              <a:rPr lang="en-US" b="1" dirty="0"/>
              <a:t>WHO Global Workforce Statistics</a:t>
            </a:r>
          </a:p>
        </p:txBody>
      </p:sp>
      <p:graphicFrame>
        <p:nvGraphicFramePr>
          <p:cNvPr id="4" name="Content Placeholder 3">
            <a:extLst>
              <a:ext uri="{FF2B5EF4-FFF2-40B4-BE49-F238E27FC236}">
                <a16:creationId xmlns:a16="http://schemas.microsoft.com/office/drawing/2014/main" id="{635FA95B-B8C8-568E-86C7-9C0F25F1B724}"/>
              </a:ext>
            </a:extLst>
          </p:cNvPr>
          <p:cNvGraphicFramePr>
            <a:graphicFrameLocks noGrp="1"/>
          </p:cNvGraphicFramePr>
          <p:nvPr>
            <p:ph idx="1"/>
            <p:extLst>
              <p:ext uri="{D42A27DB-BD31-4B8C-83A1-F6EECF244321}">
                <p14:modId xmlns:p14="http://schemas.microsoft.com/office/powerpoint/2010/main" val="2555774029"/>
              </p:ext>
            </p:extLst>
          </p:nvPr>
        </p:nvGraphicFramePr>
        <p:xfrm>
          <a:off x="689919" y="1800911"/>
          <a:ext cx="10515600" cy="3474720"/>
        </p:xfrm>
        <a:graphic>
          <a:graphicData uri="http://schemas.openxmlformats.org/drawingml/2006/table">
            <a:tbl>
              <a:tblPr firstRow="1" bandRow="1">
                <a:tableStyleId>{0505E3EF-67EA-436B-97B2-0124C06EBD24}</a:tableStyleId>
              </a:tblPr>
              <a:tblGrid>
                <a:gridCol w="3505200">
                  <a:extLst>
                    <a:ext uri="{9D8B030D-6E8A-4147-A177-3AD203B41FA5}">
                      <a16:colId xmlns:a16="http://schemas.microsoft.com/office/drawing/2014/main" val="530938457"/>
                    </a:ext>
                  </a:extLst>
                </a:gridCol>
                <a:gridCol w="3505200">
                  <a:extLst>
                    <a:ext uri="{9D8B030D-6E8A-4147-A177-3AD203B41FA5}">
                      <a16:colId xmlns:a16="http://schemas.microsoft.com/office/drawing/2014/main" val="1709764298"/>
                    </a:ext>
                  </a:extLst>
                </a:gridCol>
                <a:gridCol w="3505200">
                  <a:extLst>
                    <a:ext uri="{9D8B030D-6E8A-4147-A177-3AD203B41FA5}">
                      <a16:colId xmlns:a16="http://schemas.microsoft.com/office/drawing/2014/main" val="810849106"/>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dirty="0"/>
                        <a:t>Country</a:t>
                      </a:r>
                    </a:p>
                    <a:p>
                      <a:endParaRPr lang="en-US" dirty="0"/>
                    </a:p>
                  </a:txBody>
                  <a:tcPr/>
                </a:tc>
                <a:tc>
                  <a:txBody>
                    <a:bodyPr/>
                    <a:lstStyle/>
                    <a:p>
                      <a:r>
                        <a:rPr lang="en-US" sz="3600" dirty="0"/>
                        <a:t>Population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dirty="0"/>
                        <a:t>Nurse Ratio</a:t>
                      </a:r>
                    </a:p>
                  </a:txBody>
                  <a:tcPr/>
                </a:tc>
                <a:extLst>
                  <a:ext uri="{0D108BD9-81ED-4DB2-BD59-A6C34878D82A}">
                    <a16:rowId xmlns:a16="http://schemas.microsoft.com/office/drawing/2014/main" val="30932312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USA</a:t>
                      </a:r>
                    </a:p>
                    <a:p>
                      <a:endParaRPr lang="en-US" dirty="0"/>
                    </a:p>
                  </a:txBody>
                  <a:tcPr/>
                </a:tc>
                <a:tc>
                  <a:txBody>
                    <a:bodyPr/>
                    <a:lstStyle/>
                    <a:p>
                      <a:r>
                        <a:rPr lang="en-US" dirty="0"/>
                        <a:t>318.4 M</a:t>
                      </a:r>
                    </a:p>
                  </a:txBody>
                  <a:tcPr/>
                </a:tc>
                <a:tc>
                  <a:txBody>
                    <a:bodyPr/>
                    <a:lstStyle/>
                    <a:p>
                      <a:r>
                        <a:rPr lang="en-US" dirty="0"/>
                        <a:t>1:400</a:t>
                      </a:r>
                    </a:p>
                  </a:txBody>
                  <a:tcPr/>
                </a:tc>
                <a:extLst>
                  <a:ext uri="{0D108BD9-81ED-4DB2-BD59-A6C34878D82A}">
                    <a16:rowId xmlns:a16="http://schemas.microsoft.com/office/drawing/2014/main" val="29458374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Nigeria</a:t>
                      </a:r>
                    </a:p>
                    <a:p>
                      <a:endParaRPr lang="en-US" dirty="0"/>
                    </a:p>
                  </a:txBody>
                  <a:tcPr/>
                </a:tc>
                <a:tc>
                  <a:txBody>
                    <a:bodyPr/>
                    <a:lstStyle/>
                    <a:p>
                      <a:r>
                        <a:rPr lang="en-US" dirty="0"/>
                        <a:t>179.3 M</a:t>
                      </a:r>
                    </a:p>
                  </a:txBody>
                  <a:tcPr/>
                </a:tc>
                <a:tc>
                  <a:txBody>
                    <a:bodyPr/>
                    <a:lstStyle/>
                    <a:p>
                      <a:r>
                        <a:rPr lang="en-US" dirty="0"/>
                        <a:t>1:1012</a:t>
                      </a:r>
                    </a:p>
                  </a:txBody>
                  <a:tcPr/>
                </a:tc>
                <a:extLst>
                  <a:ext uri="{0D108BD9-81ED-4DB2-BD59-A6C34878D82A}">
                    <a16:rowId xmlns:a16="http://schemas.microsoft.com/office/drawing/2014/main" val="2075551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Zambia</a:t>
                      </a:r>
                    </a:p>
                    <a:p>
                      <a:endParaRPr lang="en-US" dirty="0"/>
                    </a:p>
                  </a:txBody>
                  <a:tcPr/>
                </a:tc>
                <a:tc>
                  <a:txBody>
                    <a:bodyPr/>
                    <a:lstStyle/>
                    <a:p>
                      <a:r>
                        <a:rPr lang="en-US" dirty="0"/>
                        <a:t>15.74 M</a:t>
                      </a:r>
                    </a:p>
                  </a:txBody>
                  <a:tcPr/>
                </a:tc>
                <a:tc>
                  <a:txBody>
                    <a:bodyPr/>
                    <a:lstStyle/>
                    <a:p>
                      <a:r>
                        <a:rPr lang="en-US" dirty="0"/>
                        <a:t>1:1500</a:t>
                      </a:r>
                    </a:p>
                  </a:txBody>
                  <a:tcPr/>
                </a:tc>
                <a:extLst>
                  <a:ext uri="{0D108BD9-81ED-4DB2-BD59-A6C34878D82A}">
                    <a16:rowId xmlns:a16="http://schemas.microsoft.com/office/drawing/2014/main" val="354889931"/>
                  </a:ext>
                </a:extLst>
              </a:tr>
              <a:tr h="370840">
                <a:tc>
                  <a:txBody>
                    <a:bodyPr/>
                    <a:lstStyle/>
                    <a:p>
                      <a:r>
                        <a:rPr lang="en-US" dirty="0"/>
                        <a:t>Malawi</a:t>
                      </a:r>
                    </a:p>
                    <a:p>
                      <a:endParaRPr lang="en-US" dirty="0"/>
                    </a:p>
                  </a:txBody>
                  <a:tcPr/>
                </a:tc>
                <a:tc>
                  <a:txBody>
                    <a:bodyPr/>
                    <a:lstStyle/>
                    <a:p>
                      <a:r>
                        <a:rPr lang="en-US" dirty="0"/>
                        <a:t>17.55 M</a:t>
                      </a:r>
                    </a:p>
                  </a:txBody>
                  <a:tcPr/>
                </a:tc>
                <a:tc>
                  <a:txBody>
                    <a:bodyPr/>
                    <a:lstStyle/>
                    <a:p>
                      <a:r>
                        <a:rPr lang="en-US" dirty="0"/>
                        <a:t>1:5882</a:t>
                      </a:r>
                    </a:p>
                  </a:txBody>
                  <a:tcPr/>
                </a:tc>
                <a:extLst>
                  <a:ext uri="{0D108BD9-81ED-4DB2-BD59-A6C34878D82A}">
                    <a16:rowId xmlns:a16="http://schemas.microsoft.com/office/drawing/2014/main" val="1144493738"/>
                  </a:ext>
                </a:extLst>
              </a:tr>
            </a:tbl>
          </a:graphicData>
        </a:graphic>
      </p:graphicFrame>
      <p:sp>
        <p:nvSpPr>
          <p:cNvPr id="5" name="TextBox 4">
            <a:extLst>
              <a:ext uri="{FF2B5EF4-FFF2-40B4-BE49-F238E27FC236}">
                <a16:creationId xmlns:a16="http://schemas.microsoft.com/office/drawing/2014/main" id="{A83A2E46-26FD-BAD6-2EF1-598CBEB21233}"/>
              </a:ext>
            </a:extLst>
          </p:cNvPr>
          <p:cNvSpPr txBox="1"/>
          <p:nvPr/>
        </p:nvSpPr>
        <p:spPr>
          <a:xfrm>
            <a:off x="689919" y="5647038"/>
            <a:ext cx="10515600" cy="710194"/>
          </a:xfrm>
          <a:prstGeom prst="rect">
            <a:avLst/>
          </a:prstGeom>
          <a:noFill/>
        </p:spPr>
        <p:txBody>
          <a:bodyPr wrap="square" rtlCol="0">
            <a:spAutoFit/>
          </a:bodyPr>
          <a:lstStyle/>
          <a:p>
            <a:pPr marL="0" marR="0">
              <a:lnSpc>
                <a:spcPct val="115000"/>
              </a:lnSpc>
              <a:spcBef>
                <a:spcPts val="0"/>
              </a:spcBef>
              <a:spcAft>
                <a:spcPts val="800"/>
              </a:spcAft>
            </a:pPr>
            <a:r>
              <a:rPr lang="en-US" sz="1800" kern="100" dirty="0">
                <a:solidFill>
                  <a:srgbClr val="000000"/>
                </a:solidFill>
                <a:effectLst/>
                <a:highlight>
                  <a:srgbClr val="FFFFFF"/>
                </a:highlight>
                <a:latin typeface="Verdana" panose="020B0604030504040204" pitchFamily="34" charset="0"/>
                <a:ea typeface="Aptos" panose="020B0004020202020204" pitchFamily="34" charset="0"/>
                <a:cs typeface="Times New Roman" panose="02020603050405020304" pitchFamily="18" charset="0"/>
              </a:rPr>
              <a:t>Open Journal of Nursing</a:t>
            </a:r>
            <a:r>
              <a:rPr lang="en-US" sz="1800" b="1" kern="100" dirty="0">
                <a:solidFill>
                  <a:srgbClr val="000000"/>
                </a:solidFill>
                <a:effectLst/>
                <a:highlight>
                  <a:srgbClr val="FFFFFF"/>
                </a:highlight>
                <a:latin typeface="Verdana" panose="020B0604030504040204" pitchFamily="34" charset="0"/>
                <a:ea typeface="Aptos" panose="020B0004020202020204" pitchFamily="34" charset="0"/>
                <a:cs typeface="Times New Roman" panose="02020603050405020304" pitchFamily="18" charset="0"/>
              </a:rPr>
              <a:t> </a:t>
            </a:r>
            <a:r>
              <a:rPr lang="en-US" sz="1800" kern="100" dirty="0">
                <a:solidFill>
                  <a:srgbClr val="000000"/>
                </a:solidFill>
                <a:effectLst/>
                <a:highlight>
                  <a:srgbClr val="FFFFFF"/>
                </a:highlight>
                <a:latin typeface="Verdana" panose="020B0604030504040204" pitchFamily="34" charset="0"/>
                <a:ea typeface="Aptos" panose="020B0004020202020204" pitchFamily="34" charset="0"/>
                <a:cs typeface="Times New Roman" panose="02020603050405020304" pitchFamily="18" charset="0"/>
              </a:rPr>
              <a:t>Vol.4 No.8(2014), Article ID:48009,12 pages </a:t>
            </a:r>
            <a:r>
              <a:rPr lang="en-US" sz="1800" u="none" strike="noStrike" kern="100" dirty="0">
                <a:solidFill>
                  <a:srgbClr val="185FAF"/>
                </a:solidFill>
                <a:effectLst/>
                <a:highlight>
                  <a:srgbClr val="FFFFFF"/>
                </a:highlight>
                <a:latin typeface="Verdana" panose="020B0604030504040204" pitchFamily="34" charset="0"/>
                <a:ea typeface="Aptos" panose="020B0004020202020204" pitchFamily="34" charset="0"/>
                <a:cs typeface="Times New Roman" panose="02020603050405020304" pitchFamily="18" charset="0"/>
                <a:hlinkClick r:id="rId2"/>
              </a:rPr>
              <a:t>DOI:10.4236/ojn.2014.48062</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08687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9201C-25F5-1307-A0E5-DF04A38935A1}"/>
              </a:ext>
            </a:extLst>
          </p:cNvPr>
          <p:cNvSpPr>
            <a:spLocks noGrp="1"/>
          </p:cNvSpPr>
          <p:nvPr>
            <p:ph type="title"/>
          </p:nvPr>
        </p:nvSpPr>
        <p:spPr/>
        <p:txBody>
          <a:bodyPr/>
          <a:lstStyle/>
          <a:p>
            <a:pPr algn="ctr"/>
            <a:r>
              <a:rPr lang="en-US" b="1" dirty="0"/>
              <a:t>Challenges That Decrease Excellence in Nursing Cont’d</a:t>
            </a:r>
          </a:p>
        </p:txBody>
      </p:sp>
      <p:sp>
        <p:nvSpPr>
          <p:cNvPr id="3" name="Content Placeholder 2">
            <a:extLst>
              <a:ext uri="{FF2B5EF4-FFF2-40B4-BE49-F238E27FC236}">
                <a16:creationId xmlns:a16="http://schemas.microsoft.com/office/drawing/2014/main" id="{5AD2C6C1-5916-22CA-ED93-B3FADFE3BDA5}"/>
              </a:ext>
            </a:extLst>
          </p:cNvPr>
          <p:cNvSpPr>
            <a:spLocks noGrp="1"/>
          </p:cNvSpPr>
          <p:nvPr>
            <p:ph idx="1"/>
          </p:nvPr>
        </p:nvSpPr>
        <p:spPr/>
        <p:txBody>
          <a:bodyPr>
            <a:normAutofit/>
          </a:bodyPr>
          <a:lstStyle/>
          <a:p>
            <a:r>
              <a:rPr lang="en-US" sz="3600" dirty="0"/>
              <a:t>Workplace stress</a:t>
            </a:r>
          </a:p>
          <a:p>
            <a:r>
              <a:rPr lang="en-US" sz="3600" dirty="0"/>
              <a:t>Lack of resources</a:t>
            </a:r>
          </a:p>
          <a:p>
            <a:r>
              <a:rPr lang="en-US" sz="3600" dirty="0"/>
              <a:t>Risk of infection, injury and death</a:t>
            </a:r>
          </a:p>
          <a:p>
            <a:r>
              <a:rPr lang="en-US" sz="3600" dirty="0"/>
              <a:t>Technology </a:t>
            </a:r>
          </a:p>
          <a:p>
            <a:r>
              <a:rPr lang="en-US" sz="3600" dirty="0"/>
              <a:t>Electronic Health Records (EHR)</a:t>
            </a:r>
          </a:p>
          <a:p>
            <a:pPr marL="0" marR="0" indent="0">
              <a:spcBef>
                <a:spcPts val="0"/>
              </a:spcBef>
              <a:spcAft>
                <a:spcPts val="0"/>
              </a:spcAft>
              <a:buNone/>
            </a:pPr>
            <a:r>
              <a:rPr lang="en-US" dirty="0"/>
              <a:t>			</a:t>
            </a:r>
            <a:r>
              <a:rPr lang="en-US" sz="1800" dirty="0">
                <a:effectLst/>
                <a:highlight>
                  <a:srgbClr val="FFFFFF"/>
                </a:highligh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2400" dirty="0">
                <a:solidFill>
                  <a:srgbClr val="000000"/>
                </a:solidFill>
                <a:effectLst/>
                <a:highlight>
                  <a:srgbClr val="FFFFFF"/>
                </a:highlight>
                <a:latin typeface="Times New Roman" panose="02020603050405020304" pitchFamily="18" charset="0"/>
                <a:ea typeface="Times New Roman" panose="02020603050405020304" pitchFamily="18" charset="0"/>
              </a:rPr>
              <a:t>National Institutes of Health (NIH) https://</a:t>
            </a:r>
            <a:r>
              <a:rPr lang="en-US" sz="2400" dirty="0" err="1">
                <a:solidFill>
                  <a:srgbClr val="000000"/>
                </a:solidFill>
                <a:effectLst/>
                <a:highlight>
                  <a:srgbClr val="FFFFFF"/>
                </a:highlight>
                <a:latin typeface="Times New Roman" panose="02020603050405020304" pitchFamily="18" charset="0"/>
                <a:ea typeface="Times New Roman" panose="02020603050405020304" pitchFamily="18" charset="0"/>
              </a:rPr>
              <a:t>www.ncbi.nlm.nih.gov</a:t>
            </a:r>
            <a:r>
              <a:rPr lang="en-US" sz="2400" dirty="0">
                <a:solidFill>
                  <a:srgbClr val="000000"/>
                </a:solidFill>
                <a:effectLst/>
                <a:highlight>
                  <a:srgbClr val="FFFFFF"/>
                </a:highlight>
                <a:latin typeface="Times New Roman" panose="02020603050405020304" pitchFamily="18" charset="0"/>
                <a:ea typeface="Times New Roman" panose="02020603050405020304" pitchFamily="18" charset="0"/>
              </a:rPr>
              <a:t> › articles › PMC9349996</a:t>
            </a:r>
            <a:endParaRPr lang="en-US" sz="2400" dirty="0">
              <a:effectLst/>
              <a:highlight>
                <a:srgbClr val="FFFFFF"/>
              </a:highlight>
              <a:latin typeface="Times New Roman" panose="02020603050405020304" pitchFamily="18" charset="0"/>
              <a:ea typeface="Times New Roman" panose="02020603050405020304" pitchFamily="18" charset="0"/>
            </a:endParaRPr>
          </a:p>
          <a:p>
            <a:pPr marL="2743200" lvl="6" indent="0">
              <a:buNone/>
            </a:pPr>
            <a:endParaRPr lang="en-US" dirty="0"/>
          </a:p>
        </p:txBody>
      </p:sp>
    </p:spTree>
    <p:extLst>
      <p:ext uri="{BB962C8B-B14F-4D97-AF65-F5344CB8AC3E}">
        <p14:creationId xmlns:p14="http://schemas.microsoft.com/office/powerpoint/2010/main" val="3932782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C1D1FA3-6212-4B97-9B1E-C7F81247C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6" name="Freeform: Shape 15">
            <a:extLst>
              <a:ext uri="{FF2B5EF4-FFF2-40B4-BE49-F238E27FC236}">
                <a16:creationId xmlns:a16="http://schemas.microsoft.com/office/drawing/2014/main" id="{11C51958-04D4-4687-95A2-95DCDCF47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8" name="Freeform: Shape 17">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20" name="Freeform: Shape 19">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4F893609-2D0C-B083-C0DC-6BDCD958BD44}"/>
              </a:ext>
            </a:extLst>
          </p:cNvPr>
          <p:cNvSpPr>
            <a:spLocks noGrp="1"/>
          </p:cNvSpPr>
          <p:nvPr>
            <p:ph type="title"/>
          </p:nvPr>
        </p:nvSpPr>
        <p:spPr>
          <a:xfrm>
            <a:off x="1861854" y="0"/>
            <a:ext cx="4834021" cy="1948042"/>
          </a:xfrm>
        </p:spPr>
        <p:txBody>
          <a:bodyPr anchor="b">
            <a:noAutofit/>
          </a:bodyPr>
          <a:lstStyle/>
          <a:p>
            <a:pPr algn="ctr"/>
            <a:r>
              <a:rPr lang="en-US" sz="3600" dirty="0"/>
              <a:t>Where do we go from here so we can be “The Best Always”?</a:t>
            </a:r>
          </a:p>
        </p:txBody>
      </p:sp>
      <p:sp>
        <p:nvSpPr>
          <p:cNvPr id="6" name="Content Placeholder 5">
            <a:extLst>
              <a:ext uri="{FF2B5EF4-FFF2-40B4-BE49-F238E27FC236}">
                <a16:creationId xmlns:a16="http://schemas.microsoft.com/office/drawing/2014/main" id="{E23B2DB7-2DEE-1BF5-AC88-91A2228DE48D}"/>
              </a:ext>
            </a:extLst>
          </p:cNvPr>
          <p:cNvSpPr>
            <a:spLocks noGrp="1"/>
          </p:cNvSpPr>
          <p:nvPr>
            <p:ph idx="1"/>
          </p:nvPr>
        </p:nvSpPr>
        <p:spPr>
          <a:xfrm>
            <a:off x="1861854" y="2125737"/>
            <a:ext cx="4834021" cy="4044463"/>
          </a:xfrm>
        </p:spPr>
        <p:txBody>
          <a:bodyPr>
            <a:normAutofit/>
          </a:bodyPr>
          <a:lstStyle/>
          <a:p>
            <a:pPr marL="0" indent="0">
              <a:buNone/>
            </a:pPr>
            <a:endParaRPr lang="en-US" dirty="0"/>
          </a:p>
          <a:p>
            <a:pPr marL="0" indent="0">
              <a:buNone/>
            </a:pPr>
            <a:endParaRPr lang="en-US" dirty="0"/>
          </a:p>
          <a:p>
            <a:pPr marL="0" indent="0">
              <a:buNone/>
            </a:pPr>
            <a:endParaRPr lang="en-US" dirty="0"/>
          </a:p>
        </p:txBody>
      </p:sp>
      <p:pic>
        <p:nvPicPr>
          <p:cNvPr id="7" name="Picture 6" descr="Self Care Images – Browse 377,675 Stock Photos, Vectors, and ...">
            <a:extLst>
              <a:ext uri="{FF2B5EF4-FFF2-40B4-BE49-F238E27FC236}">
                <a16:creationId xmlns:a16="http://schemas.microsoft.com/office/drawing/2014/main" id="{F96DB9AB-7445-7224-4C0F-16097A0889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474268" y="2125738"/>
            <a:ext cx="5205703" cy="3686334"/>
          </a:xfrm>
          <a:prstGeom prst="rect">
            <a:avLst/>
          </a:prstGeom>
          <a:noFill/>
        </p:spPr>
      </p:pic>
      <p:grpSp>
        <p:nvGrpSpPr>
          <p:cNvPr id="22"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23" name="Freeform: Shape 22">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26">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16841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3C1D1FA3-6212-4B97-9B1E-C7F81247C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4" name="Freeform: Shape 13">
            <a:extLst>
              <a:ext uri="{FF2B5EF4-FFF2-40B4-BE49-F238E27FC236}">
                <a16:creationId xmlns:a16="http://schemas.microsoft.com/office/drawing/2014/main" id="{11C51958-04D4-4687-95A2-95DCDCF47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6" name="Freeform: Shape 15">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362A6E4E-C4EE-CBB6-3592-912DF403D500}"/>
              </a:ext>
            </a:extLst>
          </p:cNvPr>
          <p:cNvSpPr>
            <a:spLocks noGrp="1"/>
          </p:cNvSpPr>
          <p:nvPr>
            <p:ph type="title"/>
          </p:nvPr>
        </p:nvSpPr>
        <p:spPr>
          <a:xfrm>
            <a:off x="1861854" y="633046"/>
            <a:ext cx="4834021" cy="1314996"/>
          </a:xfrm>
        </p:spPr>
        <p:txBody>
          <a:bodyPr anchor="b">
            <a:normAutofit/>
          </a:bodyPr>
          <a:lstStyle/>
          <a:p>
            <a:r>
              <a:rPr lang="en-US" sz="3100" dirty="0" err="1"/>
              <a:t>Wholefully</a:t>
            </a:r>
            <a:r>
              <a:rPr lang="en-US" sz="3100" dirty="0"/>
              <a:t> Team Magazine- August 31, 2023</a:t>
            </a:r>
          </a:p>
        </p:txBody>
      </p:sp>
      <p:sp>
        <p:nvSpPr>
          <p:cNvPr id="3" name="Content Placeholder 2">
            <a:extLst>
              <a:ext uri="{FF2B5EF4-FFF2-40B4-BE49-F238E27FC236}">
                <a16:creationId xmlns:a16="http://schemas.microsoft.com/office/drawing/2014/main" id="{12067F89-7605-0C5C-23F4-0BC86712DD1D}"/>
              </a:ext>
            </a:extLst>
          </p:cNvPr>
          <p:cNvSpPr>
            <a:spLocks noGrp="1"/>
          </p:cNvSpPr>
          <p:nvPr>
            <p:ph idx="1"/>
          </p:nvPr>
        </p:nvSpPr>
        <p:spPr>
          <a:xfrm>
            <a:off x="1861854" y="2125737"/>
            <a:ext cx="4834021" cy="4044463"/>
          </a:xfrm>
        </p:spPr>
        <p:txBody>
          <a:bodyPr>
            <a:normAutofit lnSpcReduction="10000"/>
          </a:bodyPr>
          <a:lstStyle/>
          <a:p>
            <a:pPr marL="0" indent="0">
              <a:buNone/>
            </a:pPr>
            <a:endParaRPr lang="en-US" dirty="0"/>
          </a:p>
          <a:p>
            <a:pPr marL="0" indent="0">
              <a:buNone/>
            </a:pPr>
            <a:r>
              <a:rPr lang="en-US" sz="3200" dirty="0"/>
              <a:t>“If you tend to put yourself at the end of your priority list, especially when that list gets long, that means you not only are neglecting yourself, but you are also neglecting everyone who relies on you.”</a:t>
            </a:r>
          </a:p>
        </p:txBody>
      </p:sp>
      <p:pic>
        <p:nvPicPr>
          <p:cNvPr id="7" name="Graphic 6" descr="Bullseye">
            <a:extLst>
              <a:ext uri="{FF2B5EF4-FFF2-40B4-BE49-F238E27FC236}">
                <a16:creationId xmlns:a16="http://schemas.microsoft.com/office/drawing/2014/main" id="{FC7B676C-3610-0386-AD4F-CCE1D41777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5473" y="1200223"/>
            <a:ext cx="4072815" cy="4072815"/>
          </a:xfrm>
          <a:prstGeom prst="rect">
            <a:avLst/>
          </a:prstGeom>
        </p:spPr>
      </p:pic>
      <p:grpSp>
        <p:nvGrpSpPr>
          <p:cNvPr id="20"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21" name="Freeform: Shape 20">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460294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3F36018-AF80-679C-495E-4C99400C2560}"/>
              </a:ext>
            </a:extLst>
          </p:cNvPr>
          <p:cNvSpPr>
            <a:spLocks noGrp="1"/>
          </p:cNvSpPr>
          <p:nvPr>
            <p:ph type="title"/>
          </p:nvPr>
        </p:nvSpPr>
        <p:spPr>
          <a:xfrm>
            <a:off x="838200" y="565739"/>
            <a:ext cx="10515600" cy="1124949"/>
          </a:xfrm>
        </p:spPr>
        <p:txBody>
          <a:bodyPr>
            <a:normAutofit/>
          </a:bodyPr>
          <a:lstStyle/>
          <a:p>
            <a:pPr algn="ctr"/>
            <a:r>
              <a:rPr lang="en-US" b="1" dirty="0"/>
              <a:t>Self care</a:t>
            </a:r>
          </a:p>
        </p:txBody>
      </p:sp>
      <p:grpSp>
        <p:nvGrpSpPr>
          <p:cNvPr id="34" name="Graphic 190">
            <a:extLst>
              <a:ext uri="{FF2B5EF4-FFF2-40B4-BE49-F238E27FC236}">
                <a16:creationId xmlns:a16="http://schemas.microsoft.com/office/drawing/2014/main" id="{53883AA7-7F86-41F8-A1D8-06E9886E76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36528"/>
            <a:ext cx="1291642" cy="429215"/>
            <a:chOff x="2504802" y="1755501"/>
            <a:chExt cx="1598829" cy="531293"/>
          </a:xfrm>
          <a:solidFill>
            <a:schemeClr val="tx1"/>
          </a:solidFill>
        </p:grpSpPr>
        <p:sp>
          <p:nvSpPr>
            <p:cNvPr id="35" name="Freeform: Shape 34">
              <a:extLst>
                <a:ext uri="{FF2B5EF4-FFF2-40B4-BE49-F238E27FC236}">
                  <a16:creationId xmlns:a16="http://schemas.microsoft.com/office/drawing/2014/main" id="{FC80ACB6-0FE0-4F10-998D-2E8D46375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1C2903D5-FF18-4A00-8E9F-9335FCF1E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sp>
        <p:nvSpPr>
          <p:cNvPr id="38" name="Graphic 212">
            <a:extLst>
              <a:ext uri="{FF2B5EF4-FFF2-40B4-BE49-F238E27FC236}">
                <a16:creationId xmlns:a16="http://schemas.microsoft.com/office/drawing/2014/main" id="{DBBB6517-AFD0-4A58-8B37-F17AB81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4904" y="5539746"/>
            <a:ext cx="705479" cy="705479"/>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0" name="Graphic 212">
            <a:extLst>
              <a:ext uri="{FF2B5EF4-FFF2-40B4-BE49-F238E27FC236}">
                <a16:creationId xmlns:a16="http://schemas.microsoft.com/office/drawing/2014/main" id="{3E39FCFD-033D-4043-95D9-7FAAAA8E0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4904" y="5539746"/>
            <a:ext cx="705479" cy="705479"/>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5" name="Content Placeholder 4">
            <a:extLst>
              <a:ext uri="{FF2B5EF4-FFF2-40B4-BE49-F238E27FC236}">
                <a16:creationId xmlns:a16="http://schemas.microsoft.com/office/drawing/2014/main" id="{03EDD959-643B-F931-6A1D-E4A3EEE987D5}"/>
              </a:ext>
            </a:extLst>
          </p:cNvPr>
          <p:cNvSpPr>
            <a:spLocks/>
          </p:cNvSpPr>
          <p:nvPr/>
        </p:nvSpPr>
        <p:spPr>
          <a:xfrm>
            <a:off x="838200" y="1825625"/>
            <a:ext cx="10515600" cy="4351338"/>
          </a:xfrm>
          <a:prstGeom prst="rect">
            <a:avLst/>
          </a:prstGeom>
        </p:spPr>
        <p:txBody>
          <a:bodyPr/>
          <a:lstStyle/>
          <a:p>
            <a:endParaRPr lang="en-US" dirty="0"/>
          </a:p>
        </p:txBody>
      </p:sp>
      <p:graphicFrame>
        <p:nvGraphicFramePr>
          <p:cNvPr id="6" name="Content Placeholder 3">
            <a:extLst>
              <a:ext uri="{FF2B5EF4-FFF2-40B4-BE49-F238E27FC236}">
                <a16:creationId xmlns:a16="http://schemas.microsoft.com/office/drawing/2014/main" id="{244EC836-EADB-B5A6-3365-14D10209D4FB}"/>
              </a:ext>
            </a:extLst>
          </p:cNvPr>
          <p:cNvGraphicFramePr>
            <a:graphicFrameLocks/>
          </p:cNvGraphicFramePr>
          <p:nvPr>
            <p:extLst>
              <p:ext uri="{D42A27DB-BD31-4B8C-83A1-F6EECF244321}">
                <p14:modId xmlns:p14="http://schemas.microsoft.com/office/powerpoint/2010/main" val="897636240"/>
              </p:ext>
            </p:extLst>
          </p:nvPr>
        </p:nvGraphicFramePr>
        <p:xfrm>
          <a:off x="60112" y="1690688"/>
          <a:ext cx="12131889" cy="5167311"/>
        </p:xfrm>
        <a:graphic>
          <a:graphicData uri="http://schemas.openxmlformats.org/drawingml/2006/table">
            <a:tbl>
              <a:tblPr firstRow="1" bandRow="1">
                <a:tableStyleId>{5C22544A-7EE6-4342-B048-85BDC9FD1C3A}</a:tableStyleId>
              </a:tblPr>
              <a:tblGrid>
                <a:gridCol w="4043963">
                  <a:extLst>
                    <a:ext uri="{9D8B030D-6E8A-4147-A177-3AD203B41FA5}">
                      <a16:colId xmlns:a16="http://schemas.microsoft.com/office/drawing/2014/main" val="719074916"/>
                    </a:ext>
                  </a:extLst>
                </a:gridCol>
                <a:gridCol w="4043963">
                  <a:extLst>
                    <a:ext uri="{9D8B030D-6E8A-4147-A177-3AD203B41FA5}">
                      <a16:colId xmlns:a16="http://schemas.microsoft.com/office/drawing/2014/main" val="3673694375"/>
                    </a:ext>
                  </a:extLst>
                </a:gridCol>
                <a:gridCol w="4043963">
                  <a:extLst>
                    <a:ext uri="{9D8B030D-6E8A-4147-A177-3AD203B41FA5}">
                      <a16:colId xmlns:a16="http://schemas.microsoft.com/office/drawing/2014/main" val="3151373668"/>
                    </a:ext>
                  </a:extLst>
                </a:gridCol>
              </a:tblGrid>
              <a:tr h="1722437">
                <a:tc>
                  <a:txBody>
                    <a:bodyPr/>
                    <a:lstStyle/>
                    <a:p>
                      <a:endParaRPr lang="en-US" dirty="0"/>
                    </a:p>
                    <a:p>
                      <a:endParaRPr lang="en-US" dirty="0"/>
                    </a:p>
                    <a:p>
                      <a:endParaRPr lang="en-US" dirty="0"/>
                    </a:p>
                    <a:p>
                      <a:endParaRPr lang="en-US" dirty="0"/>
                    </a:p>
                    <a:p>
                      <a:endParaRPr lang="en-US" dirty="0"/>
                    </a:p>
                  </a:txBody>
                  <a:tcPr/>
                </a:tc>
                <a:tc>
                  <a:txBody>
                    <a:bodyPr/>
                    <a:lstStyle/>
                    <a:p>
                      <a:endParaRPr lang="en-US" dirty="0"/>
                    </a:p>
                    <a:p>
                      <a:endParaRPr lang="en-US" dirty="0"/>
                    </a:p>
                    <a:p>
                      <a:endParaRPr lang="en-US" dirty="0"/>
                    </a:p>
                  </a:txBody>
                  <a:tcPr/>
                </a:tc>
                <a:tc>
                  <a:txBody>
                    <a:bodyPr/>
                    <a:lstStyle/>
                    <a:p>
                      <a:endParaRPr lang="en-US" dirty="0"/>
                    </a:p>
                    <a:p>
                      <a:endParaRPr lang="en-US" dirty="0"/>
                    </a:p>
                  </a:txBody>
                  <a:tcPr/>
                </a:tc>
                <a:extLst>
                  <a:ext uri="{0D108BD9-81ED-4DB2-BD59-A6C34878D82A}">
                    <a16:rowId xmlns:a16="http://schemas.microsoft.com/office/drawing/2014/main" val="1681107689"/>
                  </a:ext>
                </a:extLst>
              </a:tr>
              <a:tr h="1722437">
                <a:tc>
                  <a:txBody>
                    <a:bodyPr/>
                    <a:lstStyle/>
                    <a:p>
                      <a:endParaRPr lang="en-US" dirty="0"/>
                    </a:p>
                    <a:p>
                      <a:endParaRPr lang="en-US" dirty="0"/>
                    </a:p>
                    <a:p>
                      <a:endParaRPr lang="en-US" dirty="0"/>
                    </a:p>
                    <a:p>
                      <a:endParaRPr lang="en-US" dirty="0"/>
                    </a:p>
                    <a:p>
                      <a:endParaRPr lang="en-US" dirty="0"/>
                    </a:p>
                  </a:txBody>
                  <a:tcPr/>
                </a:tc>
                <a:tc>
                  <a:txBody>
                    <a:bodyPr/>
                    <a:lstStyle/>
                    <a:p>
                      <a:endParaRPr lang="en-US" dirty="0"/>
                    </a:p>
                    <a:p>
                      <a:endParaRPr lang="en-US" dirty="0"/>
                    </a:p>
                  </a:txBody>
                  <a:tcPr/>
                </a:tc>
                <a:tc>
                  <a:txBody>
                    <a:bodyPr/>
                    <a:lstStyle/>
                    <a:p>
                      <a:endParaRPr lang="en-US" dirty="0"/>
                    </a:p>
                  </a:txBody>
                  <a:tcPr/>
                </a:tc>
                <a:extLst>
                  <a:ext uri="{0D108BD9-81ED-4DB2-BD59-A6C34878D82A}">
                    <a16:rowId xmlns:a16="http://schemas.microsoft.com/office/drawing/2014/main" val="1960513789"/>
                  </a:ext>
                </a:extLst>
              </a:tr>
              <a:tr h="1722437">
                <a:tc>
                  <a:txBody>
                    <a:bodyPr/>
                    <a:lstStyle/>
                    <a:p>
                      <a:endParaRPr lang="en-US" dirty="0"/>
                    </a:p>
                    <a:p>
                      <a:endParaRPr lang="en-US" dirty="0"/>
                    </a:p>
                    <a:p>
                      <a:endParaRPr lang="en-US" dirty="0"/>
                    </a:p>
                    <a:p>
                      <a:endParaRPr lang="en-US" dirty="0"/>
                    </a:p>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57853625"/>
                  </a:ext>
                </a:extLst>
              </a:tr>
            </a:tbl>
          </a:graphicData>
        </a:graphic>
      </p:graphicFrame>
      <p:pic>
        <p:nvPicPr>
          <p:cNvPr id="8" name="Picture 7" descr="Black Runner Exercise Fitness African ...">
            <a:extLst>
              <a:ext uri="{FF2B5EF4-FFF2-40B4-BE49-F238E27FC236}">
                <a16:creationId xmlns:a16="http://schemas.microsoft.com/office/drawing/2014/main" id="{30B4CD57-6985-0E02-16E2-860F8867224A}"/>
              </a:ext>
            </a:extLst>
          </p:cNvPr>
          <p:cNvPicPr>
            <a:picLocks noChangeAspect="1"/>
          </p:cNvPicPr>
          <p:nvPr/>
        </p:nvPicPr>
        <p:blipFill rotWithShape="1">
          <a:blip r:embed="rId2">
            <a:extLst>
              <a:ext uri="{28A0092B-C50C-407E-A947-70E740481C1C}">
                <a14:useLocalDpi xmlns:a14="http://schemas.microsoft.com/office/drawing/2010/main" val="0"/>
              </a:ext>
            </a:extLst>
          </a:blip>
          <a:srcRect l="48944" t="1606" r="-2076"/>
          <a:stretch/>
        </p:blipFill>
        <p:spPr bwMode="auto">
          <a:xfrm>
            <a:off x="109766" y="1719958"/>
            <a:ext cx="1295591" cy="1594931"/>
          </a:xfrm>
          <a:prstGeom prst="rect">
            <a:avLst/>
          </a:prstGeom>
          <a:noFill/>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02E70C24-8C27-7077-50B9-41C8E17D5624}"/>
              </a:ext>
            </a:extLst>
          </p:cNvPr>
          <p:cNvSpPr txBox="1"/>
          <p:nvPr/>
        </p:nvSpPr>
        <p:spPr>
          <a:xfrm>
            <a:off x="1405358" y="2129077"/>
            <a:ext cx="2579133" cy="954107"/>
          </a:xfrm>
          <a:prstGeom prst="rect">
            <a:avLst/>
          </a:prstGeom>
          <a:noFill/>
        </p:spPr>
        <p:txBody>
          <a:bodyPr wrap="square" rtlCol="0">
            <a:spAutoFit/>
          </a:bodyPr>
          <a:lstStyle/>
          <a:p>
            <a:pPr defTabSz="841248">
              <a:spcAft>
                <a:spcPts val="600"/>
              </a:spcAft>
            </a:pPr>
            <a:r>
              <a:rPr lang="en-US" sz="2800" kern="1200" dirty="0">
                <a:solidFill>
                  <a:schemeClr val="tx1"/>
                </a:solidFill>
                <a:latin typeface="+mn-lt"/>
                <a:ea typeface="+mn-ea"/>
                <a:cs typeface="+mn-cs"/>
              </a:rPr>
              <a:t>Goal/Purpose for Life</a:t>
            </a:r>
            <a:endParaRPr lang="en-US" sz="2800" dirty="0"/>
          </a:p>
        </p:txBody>
      </p:sp>
      <p:pic>
        <p:nvPicPr>
          <p:cNvPr id="11" name="Picture 10" descr="Sleeping Black And White Clipart Images ...">
            <a:extLst>
              <a:ext uri="{FF2B5EF4-FFF2-40B4-BE49-F238E27FC236}">
                <a16:creationId xmlns:a16="http://schemas.microsoft.com/office/drawing/2014/main" id="{747EF915-94BE-0480-5132-7FF8332945E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16178" y="1864152"/>
            <a:ext cx="1438327" cy="1438327"/>
          </a:xfrm>
          <a:prstGeom prst="rect">
            <a:avLst/>
          </a:prstGeom>
          <a:noFill/>
          <a:ln>
            <a:noFill/>
          </a:ln>
        </p:spPr>
      </p:pic>
      <p:sp>
        <p:nvSpPr>
          <p:cNvPr id="12" name="TextBox 11">
            <a:extLst>
              <a:ext uri="{FF2B5EF4-FFF2-40B4-BE49-F238E27FC236}">
                <a16:creationId xmlns:a16="http://schemas.microsoft.com/office/drawing/2014/main" id="{E88E2CA1-C862-A435-4B75-1CF342279AC9}"/>
              </a:ext>
            </a:extLst>
          </p:cNvPr>
          <p:cNvSpPr txBox="1"/>
          <p:nvPr/>
        </p:nvSpPr>
        <p:spPr>
          <a:xfrm>
            <a:off x="5643874" y="2346028"/>
            <a:ext cx="2159029" cy="523220"/>
          </a:xfrm>
          <a:prstGeom prst="rect">
            <a:avLst/>
          </a:prstGeom>
          <a:noFill/>
        </p:spPr>
        <p:txBody>
          <a:bodyPr wrap="square" rtlCol="0">
            <a:spAutoFit/>
          </a:bodyPr>
          <a:lstStyle/>
          <a:p>
            <a:pPr defTabSz="841248">
              <a:spcAft>
                <a:spcPts val="600"/>
              </a:spcAft>
            </a:pPr>
            <a:r>
              <a:rPr lang="en-US" sz="2800" kern="1200" dirty="0">
                <a:solidFill>
                  <a:schemeClr val="tx1"/>
                </a:solidFill>
                <a:latin typeface="+mn-lt"/>
                <a:ea typeface="+mn-ea"/>
                <a:cs typeface="+mn-cs"/>
              </a:rPr>
              <a:t>Sleep</a:t>
            </a:r>
            <a:endParaRPr lang="en-US" sz="2800" dirty="0"/>
          </a:p>
        </p:txBody>
      </p:sp>
      <p:pic>
        <p:nvPicPr>
          <p:cNvPr id="13" name="Picture 12" descr="Black child eating Vectors ...">
            <a:extLst>
              <a:ext uri="{FF2B5EF4-FFF2-40B4-BE49-F238E27FC236}">
                <a16:creationId xmlns:a16="http://schemas.microsoft.com/office/drawing/2014/main" id="{22CC57BC-30FB-50F4-A9FB-9FA8BA1AADC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00119" y="1864153"/>
            <a:ext cx="1810183" cy="1609930"/>
          </a:xfrm>
          <a:prstGeom prst="rect">
            <a:avLst/>
          </a:prstGeom>
          <a:noFill/>
          <a:ln>
            <a:noFill/>
          </a:ln>
        </p:spPr>
      </p:pic>
      <p:sp>
        <p:nvSpPr>
          <p:cNvPr id="14" name="TextBox 13">
            <a:extLst>
              <a:ext uri="{FF2B5EF4-FFF2-40B4-BE49-F238E27FC236}">
                <a16:creationId xmlns:a16="http://schemas.microsoft.com/office/drawing/2014/main" id="{FDD148E3-4F3C-4470-9E75-4E759A9C72B8}"/>
              </a:ext>
            </a:extLst>
          </p:cNvPr>
          <p:cNvSpPr txBox="1"/>
          <p:nvPr/>
        </p:nvSpPr>
        <p:spPr>
          <a:xfrm>
            <a:off x="10010303" y="2380524"/>
            <a:ext cx="1910080" cy="523220"/>
          </a:xfrm>
          <a:prstGeom prst="rect">
            <a:avLst/>
          </a:prstGeom>
          <a:noFill/>
        </p:spPr>
        <p:txBody>
          <a:bodyPr wrap="square" rtlCol="0">
            <a:spAutoFit/>
          </a:bodyPr>
          <a:lstStyle/>
          <a:p>
            <a:pPr defTabSz="841248">
              <a:spcAft>
                <a:spcPts val="600"/>
              </a:spcAft>
            </a:pPr>
            <a:r>
              <a:rPr lang="en-US" sz="2800" kern="1200" dirty="0">
                <a:solidFill>
                  <a:schemeClr val="tx1"/>
                </a:solidFill>
                <a:latin typeface="+mn-lt"/>
                <a:ea typeface="+mn-ea"/>
                <a:cs typeface="+mn-cs"/>
              </a:rPr>
              <a:t>Eat Healthy</a:t>
            </a:r>
            <a:endParaRPr lang="en-US" sz="2800" dirty="0"/>
          </a:p>
        </p:txBody>
      </p:sp>
      <p:pic>
        <p:nvPicPr>
          <p:cNvPr id="16" name="Picture 15" descr="health benefits of regular exercise ...">
            <a:extLst>
              <a:ext uri="{FF2B5EF4-FFF2-40B4-BE49-F238E27FC236}">
                <a16:creationId xmlns:a16="http://schemas.microsoft.com/office/drawing/2014/main" id="{328D54EF-6A46-6757-4B09-D944F8A6803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514" y="3674257"/>
            <a:ext cx="2115539" cy="1405154"/>
          </a:xfrm>
          <a:prstGeom prst="rect">
            <a:avLst/>
          </a:prstGeom>
          <a:noFill/>
          <a:ln>
            <a:noFill/>
          </a:ln>
        </p:spPr>
      </p:pic>
      <p:sp>
        <p:nvSpPr>
          <p:cNvPr id="18" name="TextBox 17">
            <a:extLst>
              <a:ext uri="{FF2B5EF4-FFF2-40B4-BE49-F238E27FC236}">
                <a16:creationId xmlns:a16="http://schemas.microsoft.com/office/drawing/2014/main" id="{94698BE5-3C69-EE72-38B4-9BE5D358047F}"/>
              </a:ext>
            </a:extLst>
          </p:cNvPr>
          <p:cNvSpPr txBox="1"/>
          <p:nvPr/>
        </p:nvSpPr>
        <p:spPr>
          <a:xfrm>
            <a:off x="2127054" y="4001294"/>
            <a:ext cx="1648170" cy="523220"/>
          </a:xfrm>
          <a:prstGeom prst="rect">
            <a:avLst/>
          </a:prstGeom>
          <a:noFill/>
        </p:spPr>
        <p:txBody>
          <a:bodyPr wrap="square" rtlCol="0">
            <a:spAutoFit/>
          </a:bodyPr>
          <a:lstStyle/>
          <a:p>
            <a:pPr defTabSz="841248">
              <a:spcAft>
                <a:spcPts val="600"/>
              </a:spcAft>
            </a:pPr>
            <a:r>
              <a:rPr lang="en-US" sz="2800" kern="1200" dirty="0">
                <a:solidFill>
                  <a:schemeClr val="tx1"/>
                </a:solidFill>
                <a:latin typeface="+mn-lt"/>
                <a:ea typeface="+mn-ea"/>
                <a:cs typeface="+mn-cs"/>
              </a:rPr>
              <a:t>Exercise</a:t>
            </a:r>
            <a:endParaRPr lang="en-US" sz="2800" dirty="0"/>
          </a:p>
        </p:txBody>
      </p:sp>
      <p:pic>
        <p:nvPicPr>
          <p:cNvPr id="19" name="Picture 18" descr="Supporting Our Black/African-American ...">
            <a:extLst>
              <a:ext uri="{FF2B5EF4-FFF2-40B4-BE49-F238E27FC236}">
                <a16:creationId xmlns:a16="http://schemas.microsoft.com/office/drawing/2014/main" id="{DB81D28B-2656-17A8-E9CC-1724D21EC14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138643" y="3409209"/>
            <a:ext cx="1648169" cy="1648169"/>
          </a:xfrm>
          <a:prstGeom prst="rect">
            <a:avLst/>
          </a:prstGeom>
          <a:noFill/>
          <a:ln>
            <a:noFill/>
          </a:ln>
        </p:spPr>
      </p:pic>
      <p:sp>
        <p:nvSpPr>
          <p:cNvPr id="20" name="TextBox 19">
            <a:extLst>
              <a:ext uri="{FF2B5EF4-FFF2-40B4-BE49-F238E27FC236}">
                <a16:creationId xmlns:a16="http://schemas.microsoft.com/office/drawing/2014/main" id="{911F9F80-4B54-CB84-9138-7BC13C5F9D63}"/>
              </a:ext>
            </a:extLst>
          </p:cNvPr>
          <p:cNvSpPr txBox="1"/>
          <p:nvPr/>
        </p:nvSpPr>
        <p:spPr>
          <a:xfrm>
            <a:off x="6070210" y="3755303"/>
            <a:ext cx="2159029" cy="954107"/>
          </a:xfrm>
          <a:prstGeom prst="rect">
            <a:avLst/>
          </a:prstGeom>
          <a:noFill/>
        </p:spPr>
        <p:txBody>
          <a:bodyPr wrap="square" rtlCol="0">
            <a:spAutoFit/>
          </a:bodyPr>
          <a:lstStyle/>
          <a:p>
            <a:pPr defTabSz="841248">
              <a:spcAft>
                <a:spcPts val="600"/>
              </a:spcAft>
            </a:pPr>
            <a:r>
              <a:rPr lang="en-US" sz="2800" kern="1200" dirty="0">
                <a:solidFill>
                  <a:schemeClr val="tx1"/>
                </a:solidFill>
                <a:latin typeface="+mn-lt"/>
                <a:ea typeface="+mn-ea"/>
                <a:cs typeface="+mn-cs"/>
              </a:rPr>
              <a:t>Social Interaction</a:t>
            </a:r>
            <a:endParaRPr lang="en-US" sz="2800" dirty="0"/>
          </a:p>
        </p:txBody>
      </p:sp>
      <p:pic>
        <p:nvPicPr>
          <p:cNvPr id="22" name="Picture 21" descr="Dark Skin Praying Hands - Style A ...">
            <a:extLst>
              <a:ext uri="{FF2B5EF4-FFF2-40B4-BE49-F238E27FC236}">
                <a16:creationId xmlns:a16="http://schemas.microsoft.com/office/drawing/2014/main" id="{92BE5801-3499-AF53-24CD-34D55DFCDEEC}"/>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270429" y="3548848"/>
            <a:ext cx="1345059" cy="1530563"/>
          </a:xfrm>
          <a:prstGeom prst="rect">
            <a:avLst/>
          </a:prstGeom>
          <a:noFill/>
          <a:ln>
            <a:noFill/>
          </a:ln>
        </p:spPr>
      </p:pic>
      <p:sp>
        <p:nvSpPr>
          <p:cNvPr id="23" name="TextBox 22">
            <a:extLst>
              <a:ext uri="{FF2B5EF4-FFF2-40B4-BE49-F238E27FC236}">
                <a16:creationId xmlns:a16="http://schemas.microsoft.com/office/drawing/2014/main" id="{3F76B582-106A-2B22-599A-D4B5177A9CA2}"/>
              </a:ext>
            </a:extLst>
          </p:cNvPr>
          <p:cNvSpPr txBox="1"/>
          <p:nvPr/>
        </p:nvSpPr>
        <p:spPr>
          <a:xfrm>
            <a:off x="10010301" y="4028688"/>
            <a:ext cx="1910081" cy="523220"/>
          </a:xfrm>
          <a:prstGeom prst="rect">
            <a:avLst/>
          </a:prstGeom>
          <a:noFill/>
        </p:spPr>
        <p:txBody>
          <a:bodyPr wrap="square" rtlCol="0">
            <a:spAutoFit/>
          </a:bodyPr>
          <a:lstStyle/>
          <a:p>
            <a:pPr defTabSz="841248">
              <a:spcAft>
                <a:spcPts val="600"/>
              </a:spcAft>
            </a:pPr>
            <a:r>
              <a:rPr lang="en-US" sz="2800" kern="1200" dirty="0">
                <a:solidFill>
                  <a:schemeClr val="tx1"/>
                </a:solidFill>
                <a:latin typeface="+mn-lt"/>
                <a:ea typeface="+mn-ea"/>
                <a:cs typeface="+mn-cs"/>
              </a:rPr>
              <a:t>Spiritual</a:t>
            </a:r>
            <a:endParaRPr lang="en-US" sz="2800" dirty="0"/>
          </a:p>
        </p:txBody>
      </p:sp>
      <p:pic>
        <p:nvPicPr>
          <p:cNvPr id="24" name="Picture 23" descr="African American Man Thinking Pictures">
            <a:extLst>
              <a:ext uri="{FF2B5EF4-FFF2-40B4-BE49-F238E27FC236}">
                <a16:creationId xmlns:a16="http://schemas.microsoft.com/office/drawing/2014/main" id="{3F70F10E-A583-3505-E394-B6741970868F}"/>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138643" y="5223968"/>
            <a:ext cx="1948189" cy="1293513"/>
          </a:xfrm>
          <a:prstGeom prst="rect">
            <a:avLst/>
          </a:prstGeom>
          <a:noFill/>
          <a:ln>
            <a:noFill/>
          </a:ln>
        </p:spPr>
      </p:pic>
      <p:sp>
        <p:nvSpPr>
          <p:cNvPr id="27" name="TextBox 26">
            <a:extLst>
              <a:ext uri="{FF2B5EF4-FFF2-40B4-BE49-F238E27FC236}">
                <a16:creationId xmlns:a16="http://schemas.microsoft.com/office/drawing/2014/main" id="{501A0361-5450-8D81-1140-52768467D89F}"/>
              </a:ext>
            </a:extLst>
          </p:cNvPr>
          <p:cNvSpPr txBox="1"/>
          <p:nvPr/>
        </p:nvSpPr>
        <p:spPr>
          <a:xfrm>
            <a:off x="6392436" y="5439471"/>
            <a:ext cx="3586976" cy="954107"/>
          </a:xfrm>
          <a:prstGeom prst="rect">
            <a:avLst/>
          </a:prstGeom>
          <a:noFill/>
        </p:spPr>
        <p:txBody>
          <a:bodyPr wrap="square" rtlCol="0">
            <a:spAutoFit/>
          </a:bodyPr>
          <a:lstStyle/>
          <a:p>
            <a:pPr defTabSz="841248">
              <a:spcAft>
                <a:spcPts val="600"/>
              </a:spcAft>
            </a:pPr>
            <a:r>
              <a:rPr lang="en-US" sz="2800" kern="1200" dirty="0">
                <a:solidFill>
                  <a:schemeClr val="tx1"/>
                </a:solidFill>
                <a:latin typeface="+mn-lt"/>
                <a:ea typeface="+mn-ea"/>
                <a:cs typeface="+mn-cs"/>
              </a:rPr>
              <a:t>Attention to Overall Health</a:t>
            </a:r>
            <a:endParaRPr lang="en-US" sz="2800" dirty="0"/>
          </a:p>
        </p:txBody>
      </p:sp>
      <p:pic>
        <p:nvPicPr>
          <p:cNvPr id="28" name="Picture 27" descr="Some Thoughts Regarding Stigma: The ...">
            <a:extLst>
              <a:ext uri="{FF2B5EF4-FFF2-40B4-BE49-F238E27FC236}">
                <a16:creationId xmlns:a16="http://schemas.microsoft.com/office/drawing/2014/main" id="{CC6FFA69-039B-5A28-06F6-3AE13011C153}"/>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09767" y="5315536"/>
            <a:ext cx="2115540" cy="1405935"/>
          </a:xfrm>
          <a:prstGeom prst="rect">
            <a:avLst/>
          </a:prstGeom>
          <a:noFill/>
          <a:ln>
            <a:noFill/>
          </a:ln>
        </p:spPr>
      </p:pic>
      <p:sp>
        <p:nvSpPr>
          <p:cNvPr id="29" name="TextBox 28">
            <a:extLst>
              <a:ext uri="{FF2B5EF4-FFF2-40B4-BE49-F238E27FC236}">
                <a16:creationId xmlns:a16="http://schemas.microsoft.com/office/drawing/2014/main" id="{638F6DB4-0BA5-950A-F65D-94AB14C7C076}"/>
              </a:ext>
            </a:extLst>
          </p:cNvPr>
          <p:cNvSpPr txBox="1"/>
          <p:nvPr/>
        </p:nvSpPr>
        <p:spPr>
          <a:xfrm>
            <a:off x="2273905" y="5494308"/>
            <a:ext cx="1818304" cy="954107"/>
          </a:xfrm>
          <a:prstGeom prst="rect">
            <a:avLst/>
          </a:prstGeom>
          <a:noFill/>
        </p:spPr>
        <p:txBody>
          <a:bodyPr wrap="square" rtlCol="0">
            <a:spAutoFit/>
          </a:bodyPr>
          <a:lstStyle/>
          <a:p>
            <a:r>
              <a:rPr lang="en-US" sz="2800" dirty="0"/>
              <a:t>Mental Health</a:t>
            </a:r>
          </a:p>
        </p:txBody>
      </p:sp>
    </p:spTree>
    <p:extLst>
      <p:ext uri="{BB962C8B-B14F-4D97-AF65-F5344CB8AC3E}">
        <p14:creationId xmlns:p14="http://schemas.microsoft.com/office/powerpoint/2010/main" val="210756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additive="base">
                                        <p:cTn id="2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anim calcmode="lin" valueType="num">
                                      <p:cBhvr additive="base">
                                        <p:cTn id="4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3">
                                            <p:txEl>
                                              <p:pRg st="0" end="0"/>
                                            </p:txEl>
                                          </p:spTgt>
                                        </p:tgtEl>
                                        <p:attrNameLst>
                                          <p:attrName>style.visibility</p:attrName>
                                        </p:attrNameLst>
                                      </p:cBhvr>
                                      <p:to>
                                        <p:strVal val="visible"/>
                                      </p:to>
                                    </p:set>
                                    <p:anim calcmode="lin" valueType="num">
                                      <p:cBhvr additive="base">
                                        <p:cTn id="69"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500" fill="hold"/>
                                        <p:tgtEl>
                                          <p:spTgt spid="28"/>
                                        </p:tgtEl>
                                        <p:attrNameLst>
                                          <p:attrName>ppt_x</p:attrName>
                                        </p:attrNameLst>
                                      </p:cBhvr>
                                      <p:tavLst>
                                        <p:tav tm="0">
                                          <p:val>
                                            <p:strVal val="#ppt_x"/>
                                          </p:val>
                                        </p:tav>
                                        <p:tav tm="100000">
                                          <p:val>
                                            <p:strVal val="#ppt_x"/>
                                          </p:val>
                                        </p:tav>
                                      </p:tavLst>
                                    </p:anim>
                                    <p:anim calcmode="lin" valueType="num">
                                      <p:cBhvr additive="base">
                                        <p:cTn id="7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29">
                                            <p:txEl>
                                              <p:pRg st="0" end="0"/>
                                            </p:txEl>
                                          </p:spTgt>
                                        </p:tgtEl>
                                        <p:attrNameLst>
                                          <p:attrName>style.visibility</p:attrName>
                                        </p:attrNameLst>
                                      </p:cBhvr>
                                      <p:to>
                                        <p:strVal val="visible"/>
                                      </p:to>
                                    </p:set>
                                    <p:anim calcmode="lin" valueType="num">
                                      <p:cBhvr additive="base">
                                        <p:cTn id="81"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24"/>
                                        </p:tgtEl>
                                        <p:attrNameLst>
                                          <p:attrName>style.visibility</p:attrName>
                                        </p:attrNameLst>
                                      </p:cBhvr>
                                      <p:to>
                                        <p:strVal val="visible"/>
                                      </p:to>
                                    </p:set>
                                    <p:anim calcmode="lin" valueType="num">
                                      <p:cBhvr additive="base">
                                        <p:cTn id="87" dur="500" fill="hold"/>
                                        <p:tgtEl>
                                          <p:spTgt spid="24"/>
                                        </p:tgtEl>
                                        <p:attrNameLst>
                                          <p:attrName>ppt_x</p:attrName>
                                        </p:attrNameLst>
                                      </p:cBhvr>
                                      <p:tavLst>
                                        <p:tav tm="0">
                                          <p:val>
                                            <p:strVal val="#ppt_x"/>
                                          </p:val>
                                        </p:tav>
                                        <p:tav tm="100000">
                                          <p:val>
                                            <p:strVal val="#ppt_x"/>
                                          </p:val>
                                        </p:tav>
                                      </p:tavLst>
                                    </p:anim>
                                    <p:anim calcmode="lin" valueType="num">
                                      <p:cBhvr additive="base">
                                        <p:cTn id="8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27"/>
                                        </p:tgtEl>
                                        <p:attrNameLst>
                                          <p:attrName>style.visibility</p:attrName>
                                        </p:attrNameLst>
                                      </p:cBhvr>
                                      <p:to>
                                        <p:strVal val="visible"/>
                                      </p:to>
                                    </p:set>
                                    <p:anim calcmode="lin" valueType="num">
                                      <p:cBhvr additive="base">
                                        <p:cTn id="93" dur="500" fill="hold"/>
                                        <p:tgtEl>
                                          <p:spTgt spid="27"/>
                                        </p:tgtEl>
                                        <p:attrNameLst>
                                          <p:attrName>ppt_x</p:attrName>
                                        </p:attrNameLst>
                                      </p:cBhvr>
                                      <p:tavLst>
                                        <p:tav tm="0">
                                          <p:val>
                                            <p:strVal val="#ppt_x"/>
                                          </p:val>
                                        </p:tav>
                                        <p:tav tm="100000">
                                          <p:val>
                                            <p:strVal val="#ppt_x"/>
                                          </p:val>
                                        </p:tav>
                                      </p:tavLst>
                                    </p:anim>
                                    <p:anim calcmode="lin" valueType="num">
                                      <p:cBhvr additive="base">
                                        <p:cTn id="9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20"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46"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2147" name="Freeform: Shape 2146">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48" name="Freeform: Shape 2147">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49" name="Freeform: Shape 2148">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50" name="Freeform: Shape 2149">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51" name="Freeform: Shape 2150">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153" name="Oval 2152">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2155" name="Rectangle 2154">
            <a:extLst>
              <a:ext uri="{FF2B5EF4-FFF2-40B4-BE49-F238E27FC236}">
                <a16:creationId xmlns:a16="http://schemas.microsoft.com/office/drawing/2014/main" id="{51F77B6A-7F53-4B28-B73D-C8CC899AB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E1D99E-C330-9C2E-A3B0-D615167AB1D1}"/>
              </a:ext>
            </a:extLst>
          </p:cNvPr>
          <p:cNvSpPr>
            <a:spLocks noGrp="1"/>
          </p:cNvSpPr>
          <p:nvPr>
            <p:ph type="title"/>
          </p:nvPr>
        </p:nvSpPr>
        <p:spPr>
          <a:xfrm>
            <a:off x="6726578" y="685680"/>
            <a:ext cx="4203323" cy="3596201"/>
          </a:xfrm>
        </p:spPr>
        <p:txBody>
          <a:bodyPr vert="horz" lIns="91440" tIns="45720" rIns="91440" bIns="45720" rtlCol="0" anchor="b">
            <a:normAutofit/>
          </a:bodyPr>
          <a:lstStyle/>
          <a:p>
            <a:pPr algn="r"/>
            <a:r>
              <a:rPr lang="en-US" sz="6000" b="1" cap="all" spc="1500" dirty="0">
                <a:ea typeface="Source Sans Pro SemiBold" panose="020B0603030403020204" pitchFamily="34" charset="0"/>
              </a:rPr>
              <a:t>the End!!!</a:t>
            </a:r>
          </a:p>
        </p:txBody>
      </p:sp>
      <p:grpSp>
        <p:nvGrpSpPr>
          <p:cNvPr id="2157" name="Group 2156">
            <a:extLst>
              <a:ext uri="{FF2B5EF4-FFF2-40B4-BE49-F238E27FC236}">
                <a16:creationId xmlns:a16="http://schemas.microsoft.com/office/drawing/2014/main" id="{2515629F-0D83-4A44-A125-CD50FC660A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013" y="1361348"/>
            <a:ext cx="4833902" cy="4258176"/>
            <a:chOff x="1674895" y="1345036"/>
            <a:chExt cx="5428610" cy="4210939"/>
          </a:xfrm>
        </p:grpSpPr>
        <p:sp>
          <p:nvSpPr>
            <p:cNvPr id="2158" name="Rectangle 2157">
              <a:extLst>
                <a:ext uri="{FF2B5EF4-FFF2-40B4-BE49-F238E27FC236}">
                  <a16:creationId xmlns:a16="http://schemas.microsoft.com/office/drawing/2014/main" id="{81A5080B-EAC4-4530-815C-DE8DACA09D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9" name="Rectangle 2158">
              <a:extLst>
                <a:ext uri="{FF2B5EF4-FFF2-40B4-BE49-F238E27FC236}">
                  <a16:creationId xmlns:a16="http://schemas.microsoft.com/office/drawing/2014/main" id="{14667345-04B5-4757-9CE0-969DC1DE5E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61" name="Freeform: Shape 2160">
            <a:extLst>
              <a:ext uri="{FF2B5EF4-FFF2-40B4-BE49-F238E27FC236}">
                <a16:creationId xmlns:a16="http://schemas.microsoft.com/office/drawing/2014/main" id="{F6E412EF-CF39-4C25-85B0-DB30B1B0A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2163" name="Freeform: Shape 2162">
            <a:extLst>
              <a:ext uri="{FF2B5EF4-FFF2-40B4-BE49-F238E27FC236}">
                <a16:creationId xmlns:a16="http://schemas.microsoft.com/office/drawing/2014/main" id="{E8DA6235-17F2-4C9E-88C6-C5D38D8D3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useBgFill="1">
        <p:nvSpPr>
          <p:cNvPr id="2165" name="Rectangle 2164">
            <a:extLst>
              <a:ext uri="{FF2B5EF4-FFF2-40B4-BE49-F238E27FC236}">
                <a16:creationId xmlns:a16="http://schemas.microsoft.com/office/drawing/2014/main" id="{B55DEF71-1741-4489-8E77-46FC5BAA6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7" name="Rectangle 2166">
            <a:extLst>
              <a:ext uri="{FF2B5EF4-FFF2-40B4-BE49-F238E27FC236}">
                <a16:creationId xmlns:a16="http://schemas.microsoft.com/office/drawing/2014/main" id="{82347B6D-A7CC-48EB-861F-917D0D61E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9" name="Oval 2168">
            <a:extLst>
              <a:ext uri="{FF2B5EF4-FFF2-40B4-BE49-F238E27FC236}">
                <a16:creationId xmlns:a16="http://schemas.microsoft.com/office/drawing/2014/main" id="{A7A0A46D-CC9B-4E32-870A-7BC2DF9401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71" name="Oval 2170">
            <a:extLst>
              <a:ext uri="{FF2B5EF4-FFF2-40B4-BE49-F238E27FC236}">
                <a16:creationId xmlns:a16="http://schemas.microsoft.com/office/drawing/2014/main" id="{9178722E-1BD0-427E-BAAE-4F206DAB5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2050" name="Picture 2" descr="A Great Nurse is Not Easy to Find and Impossible to Forget - Thank You for  Being The Best Nurse Ever!: Nurse Journal - Notebook | Appreciation Gifts  ...">
            <a:extLst>
              <a:ext uri="{FF2B5EF4-FFF2-40B4-BE49-F238E27FC236}">
                <a16:creationId xmlns:a16="http://schemas.microsoft.com/office/drawing/2014/main" id="{4D5289BB-C1A3-F9E1-3791-F94C95AC2DEC}"/>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4070" b="3444"/>
          <a:stretch/>
        </p:blipFill>
        <p:spPr bwMode="auto">
          <a:xfrm>
            <a:off x="2054064" y="1238476"/>
            <a:ext cx="3598561" cy="4240441"/>
          </a:xfrm>
          <a:prstGeom prst="rect">
            <a:avLst/>
          </a:prstGeom>
          <a:noFill/>
          <a:ln w="28575">
            <a:noFill/>
          </a:ln>
          <a:extLst>
            <a:ext uri="{909E8E84-426E-40DD-AFC4-6F175D3DCCD1}">
              <a14:hiddenFill xmlns:a14="http://schemas.microsoft.com/office/drawing/2010/main">
                <a:solidFill>
                  <a:srgbClr val="FFFFFF"/>
                </a:solidFill>
              </a14:hiddenFill>
            </a:ext>
          </a:extLst>
        </p:spPr>
      </p:pic>
      <p:grpSp>
        <p:nvGrpSpPr>
          <p:cNvPr id="2173" name="Group 2172">
            <a:extLst>
              <a:ext uri="{FF2B5EF4-FFF2-40B4-BE49-F238E27FC236}">
                <a16:creationId xmlns:a16="http://schemas.microsoft.com/office/drawing/2014/main" id="{7D8E00FA-5561-4253-B903-92B49719E7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11971" y="858936"/>
            <a:ext cx="693403" cy="693403"/>
            <a:chOff x="5211971" y="858936"/>
            <a:chExt cx="693403" cy="693403"/>
          </a:xfrm>
        </p:grpSpPr>
        <p:sp>
          <p:nvSpPr>
            <p:cNvPr id="2174" name="Graphic 212">
              <a:extLst>
                <a:ext uri="{FF2B5EF4-FFF2-40B4-BE49-F238E27FC236}">
                  <a16:creationId xmlns:a16="http://schemas.microsoft.com/office/drawing/2014/main" id="{A753B935-E3DD-466D-BFAC-68E0BE02D0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175" name="Graphic 212">
              <a:extLst>
                <a:ext uri="{FF2B5EF4-FFF2-40B4-BE49-F238E27FC236}">
                  <a16:creationId xmlns:a16="http://schemas.microsoft.com/office/drawing/2014/main" id="{FB034F26-4148-4B59-B493-14D7A9A8BA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grpSp>
        <p:nvGrpSpPr>
          <p:cNvPr id="2177" name="Graphic 185">
            <a:extLst>
              <a:ext uri="{FF2B5EF4-FFF2-40B4-BE49-F238E27FC236}">
                <a16:creationId xmlns:a16="http://schemas.microsoft.com/office/drawing/2014/main" id="{5E6BB5FD-DB7B-4BE3-BA45-1EF042115E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2178" name="Freeform: Shape 2177">
              <a:extLst>
                <a:ext uri="{FF2B5EF4-FFF2-40B4-BE49-F238E27FC236}">
                  <a16:creationId xmlns:a16="http://schemas.microsoft.com/office/drawing/2014/main" id="{9929FF76-4B3A-4294-BE6E-B507B22D1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79" name="Freeform: Shape 2178">
              <a:extLst>
                <a:ext uri="{FF2B5EF4-FFF2-40B4-BE49-F238E27FC236}">
                  <a16:creationId xmlns:a16="http://schemas.microsoft.com/office/drawing/2014/main" id="{253C18A4-10CC-4E91-A8A2-D5368972A1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80" name="Freeform: Shape 2179">
              <a:extLst>
                <a:ext uri="{FF2B5EF4-FFF2-40B4-BE49-F238E27FC236}">
                  <a16:creationId xmlns:a16="http://schemas.microsoft.com/office/drawing/2014/main" id="{6356AC2F-73E0-44FD-B346-A209D274D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81" name="Freeform: Shape 2180">
              <a:extLst>
                <a:ext uri="{FF2B5EF4-FFF2-40B4-BE49-F238E27FC236}">
                  <a16:creationId xmlns:a16="http://schemas.microsoft.com/office/drawing/2014/main" id="{95A85581-9712-414C-82D4-2FE96ACB2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82" name="Freeform: Shape 2181">
              <a:extLst>
                <a:ext uri="{FF2B5EF4-FFF2-40B4-BE49-F238E27FC236}">
                  <a16:creationId xmlns:a16="http://schemas.microsoft.com/office/drawing/2014/main" id="{1B0828F2-35E7-4424-8082-6C258B676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137079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2002EA-37A8-A4CF-B587-AE04FBBE2479}"/>
              </a:ext>
            </a:extLst>
          </p:cNvPr>
          <p:cNvGraphicFramePr>
            <a:graphicFrameLocks noGrp="1"/>
          </p:cNvGraphicFramePr>
          <p:nvPr>
            <p:extLst>
              <p:ext uri="{D42A27DB-BD31-4B8C-83A1-F6EECF244321}">
                <p14:modId xmlns:p14="http://schemas.microsoft.com/office/powerpoint/2010/main" val="3581079126"/>
              </p:ext>
            </p:extLst>
          </p:nvPr>
        </p:nvGraphicFramePr>
        <p:xfrm>
          <a:off x="704336" y="1581665"/>
          <a:ext cx="11071650" cy="5047702"/>
        </p:xfrm>
        <a:graphic>
          <a:graphicData uri="http://schemas.openxmlformats.org/drawingml/2006/table">
            <a:tbl>
              <a:tblPr firstRow="1" firstCol="1" bandRow="1">
                <a:tableStyleId>{5C22544A-7EE6-4342-B048-85BDC9FD1C3A}</a:tableStyleId>
              </a:tblPr>
              <a:tblGrid>
                <a:gridCol w="2214330">
                  <a:extLst>
                    <a:ext uri="{9D8B030D-6E8A-4147-A177-3AD203B41FA5}">
                      <a16:colId xmlns:a16="http://schemas.microsoft.com/office/drawing/2014/main" val="3686323688"/>
                    </a:ext>
                  </a:extLst>
                </a:gridCol>
                <a:gridCol w="2214330">
                  <a:extLst>
                    <a:ext uri="{9D8B030D-6E8A-4147-A177-3AD203B41FA5}">
                      <a16:colId xmlns:a16="http://schemas.microsoft.com/office/drawing/2014/main" val="2885331811"/>
                    </a:ext>
                  </a:extLst>
                </a:gridCol>
                <a:gridCol w="2214330">
                  <a:extLst>
                    <a:ext uri="{9D8B030D-6E8A-4147-A177-3AD203B41FA5}">
                      <a16:colId xmlns:a16="http://schemas.microsoft.com/office/drawing/2014/main" val="1771712362"/>
                    </a:ext>
                  </a:extLst>
                </a:gridCol>
                <a:gridCol w="2214330">
                  <a:extLst>
                    <a:ext uri="{9D8B030D-6E8A-4147-A177-3AD203B41FA5}">
                      <a16:colId xmlns:a16="http://schemas.microsoft.com/office/drawing/2014/main" val="1527447127"/>
                    </a:ext>
                  </a:extLst>
                </a:gridCol>
                <a:gridCol w="2214330">
                  <a:extLst>
                    <a:ext uri="{9D8B030D-6E8A-4147-A177-3AD203B41FA5}">
                      <a16:colId xmlns:a16="http://schemas.microsoft.com/office/drawing/2014/main" val="2719800014"/>
                    </a:ext>
                  </a:extLst>
                </a:gridCol>
              </a:tblGrid>
              <a:tr h="452340">
                <a:tc>
                  <a:txBody>
                    <a:bodyPr/>
                    <a:lstStyle/>
                    <a:p>
                      <a:pPr marL="0" marR="0" algn="ctr">
                        <a:spcBef>
                          <a:spcPts val="0"/>
                        </a:spcBef>
                        <a:spcAft>
                          <a:spcPts val="0"/>
                        </a:spcAft>
                      </a:pPr>
                      <a:r>
                        <a:rPr lang="en-US" sz="1800" kern="100" dirty="0">
                          <a:effectLst/>
                        </a:rPr>
                        <a:t>B</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dirty="0">
                          <a:effectLst/>
                        </a:rPr>
                        <a:t>I</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dirty="0">
                          <a:effectLst/>
                        </a:rPr>
                        <a:t>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dirty="0">
                          <a:effectLst/>
                        </a:rPr>
                        <a:t>G</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dirty="0">
                          <a:effectLst/>
                        </a:rPr>
                        <a:t>O</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9294621"/>
                  </a:ext>
                </a:extLst>
              </a:tr>
              <a:tr h="1608322">
                <a:tc>
                  <a:txBody>
                    <a:bodyPr/>
                    <a:lstStyle/>
                    <a:p>
                      <a:pPr marL="0" marR="0" algn="ctr">
                        <a:spcBef>
                          <a:spcPts val="0"/>
                        </a:spcBef>
                        <a:spcAft>
                          <a:spcPts val="0"/>
                        </a:spcAft>
                      </a:pPr>
                      <a:r>
                        <a:rPr lang="en-US" sz="2800" kern="100" dirty="0">
                          <a:solidFill>
                            <a:schemeClr val="tx1"/>
                          </a:solidFill>
                          <a:effectLst/>
                        </a:rPr>
                        <a:t>Admit a Pt at shift change</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Pt is a fall risk</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Get pulled to another floor</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Pt brings entire family to stay</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No tech on unit</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1036862"/>
                  </a:ext>
                </a:extLst>
              </a:tr>
              <a:tr h="1206242">
                <a:tc>
                  <a:txBody>
                    <a:bodyPr/>
                    <a:lstStyle/>
                    <a:p>
                      <a:pPr marL="0" marR="0" algn="ctr">
                        <a:spcBef>
                          <a:spcPts val="0"/>
                        </a:spcBef>
                        <a:spcAft>
                          <a:spcPts val="0"/>
                        </a:spcAft>
                      </a:pPr>
                      <a:r>
                        <a:rPr lang="en-US" sz="2800" kern="100" dirty="0">
                          <a:solidFill>
                            <a:schemeClr val="tx1"/>
                          </a:solidFill>
                          <a:effectLst/>
                        </a:rPr>
                        <a:t>Pt request pain med before time</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No secretary on unit</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solidFill>
                            <a:schemeClr val="accent3"/>
                          </a:solidFill>
                          <a:effectLst/>
                        </a:rPr>
                        <a:t>Free Space Superhero</a:t>
                      </a:r>
                    </a:p>
                    <a:p>
                      <a:pPr marL="0" marR="0" algn="ctr">
                        <a:spcBef>
                          <a:spcPts val="0"/>
                        </a:spcBef>
                        <a:spcAft>
                          <a:spcPts val="0"/>
                        </a:spcAft>
                      </a:pPr>
                      <a:r>
                        <a:rPr lang="en-US" sz="2800" b="1" kern="100" dirty="0">
                          <a:solidFill>
                            <a:schemeClr val="accent3"/>
                          </a:solidFill>
                          <a:effectLst/>
                        </a:rPr>
                        <a:t>Nurse</a:t>
                      </a:r>
                      <a:endParaRPr lang="en-US" sz="2800" b="1" kern="1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Pt D/</a:t>
                      </a:r>
                      <a:r>
                        <a:rPr lang="en-US" sz="2800" b="1" kern="100" dirty="0" err="1">
                          <a:effectLst/>
                        </a:rPr>
                        <a:t>Ced</a:t>
                      </a:r>
                      <a:r>
                        <a:rPr lang="en-US" sz="2800" b="1" kern="100" dirty="0">
                          <a:effectLst/>
                        </a:rPr>
                        <a:t> own IV</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Pt on isolation</a:t>
                      </a:r>
                    </a:p>
                    <a:p>
                      <a:pPr marL="0" marR="0" algn="ctr">
                        <a:spcBef>
                          <a:spcPts val="0"/>
                        </a:spcBef>
                        <a:spcAft>
                          <a:spcPts val="0"/>
                        </a:spcAft>
                      </a:pPr>
                      <a:r>
                        <a:rPr lang="en-US" sz="2800" b="1" kern="100" dirty="0">
                          <a:effectLst/>
                        </a:rPr>
                        <a:t>precautions</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0236801"/>
                  </a:ext>
                </a:extLst>
              </a:tr>
              <a:tr h="1206242">
                <a:tc>
                  <a:txBody>
                    <a:bodyPr/>
                    <a:lstStyle/>
                    <a:p>
                      <a:pPr marL="0" marR="0" algn="ctr">
                        <a:spcBef>
                          <a:spcPts val="0"/>
                        </a:spcBef>
                        <a:spcAft>
                          <a:spcPts val="0"/>
                        </a:spcAft>
                      </a:pPr>
                      <a:r>
                        <a:rPr lang="en-US" sz="2800" kern="100" dirty="0">
                          <a:solidFill>
                            <a:schemeClr val="tx1"/>
                          </a:solidFill>
                          <a:effectLst/>
                        </a:rPr>
                        <a:t>Pt forgot why they rang bell</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MD d/c foley </a:t>
                      </a:r>
                    </a:p>
                    <a:p>
                      <a:pPr marL="0" marR="0" algn="ctr">
                        <a:spcBef>
                          <a:spcPts val="0"/>
                        </a:spcBef>
                        <a:spcAft>
                          <a:spcPts val="0"/>
                        </a:spcAft>
                      </a:pPr>
                      <a:r>
                        <a:rPr lang="en-US" sz="2800" b="1" kern="100" dirty="0">
                          <a:effectLst/>
                        </a:rPr>
                        <a:t>and starts a diuretic</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Get body fluid on scrubs</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Work overtime (double-shift)</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b="1" kern="100" dirty="0">
                          <a:effectLst/>
                        </a:rPr>
                        <a:t>No Pt</a:t>
                      </a:r>
                    </a:p>
                    <a:p>
                      <a:pPr marL="0" marR="0" algn="ctr">
                        <a:spcBef>
                          <a:spcPts val="0"/>
                        </a:spcBef>
                        <a:spcAft>
                          <a:spcPts val="0"/>
                        </a:spcAft>
                      </a:pPr>
                      <a:r>
                        <a:rPr lang="en-US" sz="2800" b="1" kern="100" dirty="0">
                          <a:effectLst/>
                        </a:rPr>
                        <a:t>transporters</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694549"/>
                  </a:ext>
                </a:extLst>
              </a:tr>
            </a:tbl>
          </a:graphicData>
        </a:graphic>
      </p:graphicFrame>
      <p:sp>
        <p:nvSpPr>
          <p:cNvPr id="6" name="TextBox 5">
            <a:extLst>
              <a:ext uri="{FF2B5EF4-FFF2-40B4-BE49-F238E27FC236}">
                <a16:creationId xmlns:a16="http://schemas.microsoft.com/office/drawing/2014/main" id="{01A6BC04-EDEE-DBC0-D735-E2F3735B9ABA}"/>
              </a:ext>
            </a:extLst>
          </p:cNvPr>
          <p:cNvSpPr txBox="1"/>
          <p:nvPr/>
        </p:nvSpPr>
        <p:spPr>
          <a:xfrm>
            <a:off x="4621427" y="630194"/>
            <a:ext cx="2100255" cy="523220"/>
          </a:xfrm>
          <a:prstGeom prst="rect">
            <a:avLst/>
          </a:prstGeom>
          <a:noFill/>
        </p:spPr>
        <p:txBody>
          <a:bodyPr wrap="none" rtlCol="0">
            <a:spAutoFit/>
          </a:bodyPr>
          <a:lstStyle/>
          <a:p>
            <a:r>
              <a:rPr lang="en-US" sz="2800" b="1" dirty="0"/>
              <a:t>Nurse Bingo</a:t>
            </a:r>
          </a:p>
        </p:txBody>
      </p:sp>
    </p:spTree>
    <p:extLst>
      <p:ext uri="{BB962C8B-B14F-4D97-AF65-F5344CB8AC3E}">
        <p14:creationId xmlns:p14="http://schemas.microsoft.com/office/powerpoint/2010/main" val="3828201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968D2-DC32-A3A7-8C78-94D50DF4D625}"/>
              </a:ext>
            </a:extLst>
          </p:cNvPr>
          <p:cNvSpPr>
            <a:spLocks noGrp="1"/>
          </p:cNvSpPr>
          <p:nvPr>
            <p:ph type="title"/>
          </p:nvPr>
        </p:nvSpPr>
        <p:spPr/>
        <p:txBody>
          <a:bodyPr/>
          <a:lstStyle/>
          <a:p>
            <a:pPr algn="ctr"/>
            <a:r>
              <a:rPr lang="en-US" b="1" dirty="0"/>
              <a:t>Objectives</a:t>
            </a:r>
          </a:p>
        </p:txBody>
      </p:sp>
      <p:sp>
        <p:nvSpPr>
          <p:cNvPr id="3" name="Content Placeholder 2">
            <a:extLst>
              <a:ext uri="{FF2B5EF4-FFF2-40B4-BE49-F238E27FC236}">
                <a16:creationId xmlns:a16="http://schemas.microsoft.com/office/drawing/2014/main" id="{12A0F8B3-8E7D-D52C-7A1C-E149BA9FFB2E}"/>
              </a:ext>
            </a:extLst>
          </p:cNvPr>
          <p:cNvSpPr>
            <a:spLocks noGrp="1"/>
          </p:cNvSpPr>
          <p:nvPr>
            <p:ph idx="1"/>
          </p:nvPr>
        </p:nvSpPr>
        <p:spPr>
          <a:xfrm>
            <a:off x="560832" y="1853183"/>
            <a:ext cx="11180064" cy="4639691"/>
          </a:xfrm>
        </p:spPr>
        <p:txBody>
          <a:bodyPr>
            <a:normAutofit lnSpcReduction="10000"/>
          </a:bodyPr>
          <a:lstStyle/>
          <a:p>
            <a:pPr marL="514350" indent="-514350">
              <a:buAutoNum type="arabicPeriod"/>
            </a:pPr>
            <a:r>
              <a:rPr lang="en-US" b="1" dirty="0"/>
              <a:t>Promote Evidence-Based Practice (EBP):</a:t>
            </a:r>
            <a:r>
              <a:rPr lang="en-US" dirty="0"/>
              <a:t> To encourage and implement the use of EBP in nursing to ensure the highest standards of patient care and clinical excellence.</a:t>
            </a:r>
          </a:p>
          <a:p>
            <a:pPr marL="514350" indent="-514350">
              <a:buAutoNum type="arabicPeriod"/>
            </a:pPr>
            <a:r>
              <a:rPr lang="en-US" b="1" dirty="0"/>
              <a:t>Enhance Professional Development</a:t>
            </a:r>
            <a:r>
              <a:rPr lang="en-US" dirty="0"/>
              <a:t>: To support ongoing professional development and continuing education of nurses, fostering a culture of lifelong learning and skill enhancement.</a:t>
            </a:r>
          </a:p>
          <a:p>
            <a:pPr marL="514350" indent="-514350">
              <a:buAutoNum type="arabicPeriod"/>
            </a:pPr>
            <a:r>
              <a:rPr lang="en-US" b="1" dirty="0"/>
              <a:t>Improve Patient Outcome</a:t>
            </a:r>
            <a:r>
              <a:rPr lang="en-US" dirty="0"/>
              <a:t>: To develop and apply strategies that consistently improve patient outcomes and satisfaction.</a:t>
            </a:r>
          </a:p>
          <a:p>
            <a:pPr marL="514350" indent="-514350">
              <a:buAutoNum type="arabicPeriod"/>
            </a:pPr>
            <a:r>
              <a:rPr lang="en-US" b="1" dirty="0"/>
              <a:t>Foster a Culture of Excellence</a:t>
            </a:r>
            <a:r>
              <a:rPr lang="en-US" dirty="0"/>
              <a:t>: To cultivate an organizational culture that prioritizes excellence in nursing, through leadership, collaboration, and innovation for the best possible patient outcome.</a:t>
            </a:r>
          </a:p>
          <a:p>
            <a:endParaRPr lang="en-US" dirty="0"/>
          </a:p>
        </p:txBody>
      </p:sp>
    </p:spTree>
    <p:extLst>
      <p:ext uri="{BB962C8B-B14F-4D97-AF65-F5344CB8AC3E}">
        <p14:creationId xmlns:p14="http://schemas.microsoft.com/office/powerpoint/2010/main" val="122879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le 1">
            <a:extLst>
              <a:ext uri="{FF2B5EF4-FFF2-40B4-BE49-F238E27FC236}">
                <a16:creationId xmlns:a16="http://schemas.microsoft.com/office/drawing/2014/main" id="{AFDAED3F-E0C1-D1B2-2789-43E385C86F4A}"/>
              </a:ext>
            </a:extLst>
          </p:cNvPr>
          <p:cNvSpPr>
            <a:spLocks noGrp="1"/>
          </p:cNvSpPr>
          <p:nvPr>
            <p:ph type="title"/>
          </p:nvPr>
        </p:nvSpPr>
        <p:spPr>
          <a:xfrm>
            <a:off x="2232252" y="633046"/>
            <a:ext cx="4463623" cy="1314996"/>
          </a:xfrm>
        </p:spPr>
        <p:txBody>
          <a:bodyPr anchor="b">
            <a:normAutofit/>
          </a:bodyPr>
          <a:lstStyle/>
          <a:p>
            <a:r>
              <a:rPr lang="en-US"/>
              <a:t>“The Best Always”</a:t>
            </a:r>
          </a:p>
        </p:txBody>
      </p:sp>
      <p:sp>
        <p:nvSpPr>
          <p:cNvPr id="84" name="Freeform: Shape 83">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86" name="Freeform: Shape 85">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 name="Content Placeholder 2">
            <a:extLst>
              <a:ext uri="{FF2B5EF4-FFF2-40B4-BE49-F238E27FC236}">
                <a16:creationId xmlns:a16="http://schemas.microsoft.com/office/drawing/2014/main" id="{A3ECC85C-B372-13A5-6B5B-89BFE5380F7C}"/>
              </a:ext>
            </a:extLst>
          </p:cNvPr>
          <p:cNvSpPr>
            <a:spLocks noGrp="1"/>
          </p:cNvSpPr>
          <p:nvPr>
            <p:ph idx="1"/>
          </p:nvPr>
        </p:nvSpPr>
        <p:spPr>
          <a:xfrm>
            <a:off x="2232252" y="2125737"/>
            <a:ext cx="4463623" cy="4044463"/>
          </a:xfrm>
        </p:spPr>
        <p:txBody>
          <a:bodyPr>
            <a:normAutofit/>
          </a:bodyPr>
          <a:lstStyle/>
          <a:p>
            <a:r>
              <a:rPr lang="en-US" dirty="0"/>
              <a:t>Most Effective</a:t>
            </a:r>
          </a:p>
          <a:p>
            <a:r>
              <a:rPr lang="en-US" dirty="0"/>
              <a:t>Most Efficient </a:t>
            </a:r>
          </a:p>
          <a:p>
            <a:pPr lvl="3"/>
            <a:r>
              <a:rPr lang="en-US" sz="2800" dirty="0"/>
              <a:t>Methods</a:t>
            </a:r>
          </a:p>
          <a:p>
            <a:pPr lvl="3"/>
            <a:r>
              <a:rPr lang="en-US" sz="2800" dirty="0"/>
              <a:t>Practices</a:t>
            </a:r>
          </a:p>
          <a:p>
            <a:pPr lvl="3"/>
            <a:r>
              <a:rPr lang="en-US" sz="2800" dirty="0"/>
              <a:t>Approaches </a:t>
            </a:r>
          </a:p>
          <a:p>
            <a:pPr marL="1371600" lvl="3" indent="0">
              <a:buNone/>
            </a:pPr>
            <a:endParaRPr lang="en-US" dirty="0"/>
          </a:p>
          <a:p>
            <a:pPr marL="1371600" lvl="3" indent="0">
              <a:buNone/>
            </a:pPr>
            <a:endParaRPr lang="en-US" dirty="0"/>
          </a:p>
        </p:txBody>
      </p:sp>
      <p:sp>
        <p:nvSpPr>
          <p:cNvPr id="88" name="Freeform: Shape 87">
            <a:extLst>
              <a:ext uri="{FF2B5EF4-FFF2-40B4-BE49-F238E27FC236}">
                <a16:creationId xmlns:a16="http://schemas.microsoft.com/office/drawing/2014/main" id="{83C8019B-3985-409B-9B87-494B974EE9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90" name="Freeform: Shape 89">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2" name="Freeform: Shape 91">
            <a:extLst>
              <a:ext uri="{FF2B5EF4-FFF2-40B4-BE49-F238E27FC236}">
                <a16:creationId xmlns:a16="http://schemas.microsoft.com/office/drawing/2014/main" id="{B85A4DB3-61AA-49A1-85A9-B3397CD51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29" name="Picture 28" descr="Hourglass on a flat surface">
            <a:extLst>
              <a:ext uri="{FF2B5EF4-FFF2-40B4-BE49-F238E27FC236}">
                <a16:creationId xmlns:a16="http://schemas.microsoft.com/office/drawing/2014/main" id="{375C6E60-0463-DED1-B287-3643985D681A}"/>
              </a:ext>
            </a:extLst>
          </p:cNvPr>
          <p:cNvPicPr>
            <a:picLocks noChangeAspect="1"/>
          </p:cNvPicPr>
          <p:nvPr/>
        </p:nvPicPr>
        <p:blipFill rotWithShape="1">
          <a:blip r:embed="rId3"/>
          <a:srcRect l="16739" r="16509" b="-2"/>
          <a:stretch/>
        </p:blipFill>
        <p:spPr>
          <a:xfrm>
            <a:off x="7020480" y="871280"/>
            <a:ext cx="4415738" cy="4415738"/>
          </a:xfrm>
          <a:custGeom>
            <a:avLst/>
            <a:gdLst/>
            <a:ahLst/>
            <a:cxnLst/>
            <a:rect l="l" t="t" r="r" b="b"/>
            <a:pathLst>
              <a:path w="2452978" h="2452978">
                <a:moveTo>
                  <a:pt x="1226489" y="0"/>
                </a:moveTo>
                <a:cubicBezTo>
                  <a:pt x="1903860" y="0"/>
                  <a:pt x="2452978" y="549118"/>
                  <a:pt x="2452978" y="1226489"/>
                </a:cubicBezTo>
                <a:cubicBezTo>
                  <a:pt x="2452978" y="1903860"/>
                  <a:pt x="1903860" y="2452978"/>
                  <a:pt x="1226489" y="2452978"/>
                </a:cubicBezTo>
                <a:cubicBezTo>
                  <a:pt x="549118" y="2452978"/>
                  <a:pt x="0" y="1903860"/>
                  <a:pt x="0" y="1226489"/>
                </a:cubicBezTo>
                <a:cubicBezTo>
                  <a:pt x="0" y="549118"/>
                  <a:pt x="549118" y="0"/>
                  <a:pt x="1226489" y="0"/>
                </a:cubicBezTo>
                <a:close/>
              </a:path>
            </a:pathLst>
          </a:custGeom>
        </p:spPr>
      </p:pic>
      <p:grpSp>
        <p:nvGrpSpPr>
          <p:cNvPr id="94"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95" name="Freeform: Shape 94">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53403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2441-7CAE-0B48-5CFA-34C551E5062C}"/>
              </a:ext>
            </a:extLst>
          </p:cNvPr>
          <p:cNvSpPr>
            <a:spLocks noGrp="1"/>
          </p:cNvSpPr>
          <p:nvPr>
            <p:ph type="title"/>
          </p:nvPr>
        </p:nvSpPr>
        <p:spPr/>
        <p:txBody>
          <a:bodyPr/>
          <a:lstStyle/>
          <a:p>
            <a:pPr algn="ctr"/>
            <a:r>
              <a:rPr lang="en-US" b="1" dirty="0"/>
              <a:t>Nursing Work Definition of Excellence</a:t>
            </a:r>
          </a:p>
        </p:txBody>
      </p:sp>
      <p:sp>
        <p:nvSpPr>
          <p:cNvPr id="3" name="Content Placeholder 2">
            <a:extLst>
              <a:ext uri="{FF2B5EF4-FFF2-40B4-BE49-F238E27FC236}">
                <a16:creationId xmlns:a16="http://schemas.microsoft.com/office/drawing/2014/main" id="{0AE46BA4-FEE6-67CA-3AEC-3E2C583E356C}"/>
              </a:ext>
            </a:extLst>
          </p:cNvPr>
          <p:cNvSpPr>
            <a:spLocks noGrp="1"/>
          </p:cNvSpPr>
          <p:nvPr>
            <p:ph idx="1"/>
          </p:nvPr>
        </p:nvSpPr>
        <p:spPr>
          <a:xfrm>
            <a:off x="838200" y="1825624"/>
            <a:ext cx="10515600" cy="4467599"/>
          </a:xfrm>
        </p:spPr>
        <p:txBody>
          <a:bodyPr>
            <a:noAutofit/>
          </a:bodyPr>
          <a:lstStyle/>
          <a:p>
            <a:r>
              <a:rPr lang="en-US" sz="3600" b="0" i="0" dirty="0">
                <a:solidFill>
                  <a:srgbClr val="333333"/>
                </a:solidFill>
                <a:effectLst/>
                <a:highlight>
                  <a:srgbClr val="FFFFFF"/>
                </a:highlight>
                <a:latin typeface="Georgia" panose="02040502050405020303" pitchFamily="18" charset="0"/>
              </a:rPr>
              <a:t>Developing and advancing strong nurse leaders, who are then able to  </a:t>
            </a:r>
            <a:r>
              <a:rPr lang="en-US" sz="3600" b="0" i="0" dirty="0">
                <a:solidFill>
                  <a:srgbClr val="FF0000"/>
                </a:solidFill>
                <a:effectLst/>
                <a:highlight>
                  <a:srgbClr val="FFFFFF"/>
                </a:highlight>
                <a:latin typeface="Georgia" panose="02040502050405020303" pitchFamily="18" charset="0"/>
              </a:rPr>
              <a:t>advocate</a:t>
            </a:r>
            <a:r>
              <a:rPr lang="en-US" sz="3600" b="0" i="0" dirty="0">
                <a:solidFill>
                  <a:srgbClr val="333333"/>
                </a:solidFill>
                <a:effectLst/>
                <a:highlight>
                  <a:srgbClr val="FFFFFF"/>
                </a:highlight>
                <a:latin typeface="Georgia" panose="02040502050405020303" pitchFamily="18" charset="0"/>
              </a:rPr>
              <a:t> for their patients and </a:t>
            </a:r>
            <a:r>
              <a:rPr lang="en-US" sz="3600" b="0" i="0" dirty="0">
                <a:solidFill>
                  <a:srgbClr val="FF0000"/>
                </a:solidFill>
                <a:effectLst/>
                <a:highlight>
                  <a:srgbClr val="FFFFFF"/>
                </a:highlight>
                <a:latin typeface="Georgia" panose="02040502050405020303" pitchFamily="18" charset="0"/>
              </a:rPr>
              <a:t>nurse peers</a:t>
            </a:r>
            <a:r>
              <a:rPr lang="en-US" sz="3600" b="0" i="0" dirty="0">
                <a:solidFill>
                  <a:srgbClr val="333333"/>
                </a:solidFill>
                <a:effectLst/>
                <a:highlight>
                  <a:srgbClr val="FFFFFF"/>
                </a:highlight>
                <a:latin typeface="Georgia" panose="02040502050405020303" pitchFamily="18" charset="0"/>
              </a:rPr>
              <a:t>.</a:t>
            </a:r>
            <a:endParaRPr lang="en-US" sz="3600" dirty="0">
              <a:solidFill>
                <a:srgbClr val="333333"/>
              </a:solidFill>
              <a:highlight>
                <a:srgbClr val="FFFFFF"/>
              </a:highlight>
              <a:latin typeface="Georgia" panose="02040502050405020303" pitchFamily="18" charset="0"/>
            </a:endParaRPr>
          </a:p>
          <a:p>
            <a:r>
              <a:rPr lang="en-US" sz="3600" b="0" i="0" dirty="0">
                <a:solidFill>
                  <a:srgbClr val="333333"/>
                </a:solidFill>
                <a:effectLst/>
                <a:highlight>
                  <a:srgbClr val="FFFFFF"/>
                </a:highlight>
                <a:latin typeface="Georgia" panose="02040502050405020303" pitchFamily="18" charset="0"/>
              </a:rPr>
              <a:t>Nurturing a </a:t>
            </a:r>
            <a:r>
              <a:rPr lang="en-US" sz="3600" b="0" i="0" dirty="0">
                <a:solidFill>
                  <a:srgbClr val="FF0000"/>
                </a:solidFill>
                <a:effectLst/>
                <a:highlight>
                  <a:srgbClr val="FFFFFF"/>
                </a:highlight>
                <a:latin typeface="Georgia" panose="02040502050405020303" pitchFamily="18" charset="0"/>
              </a:rPr>
              <a:t>culture of teamwork </a:t>
            </a:r>
            <a:r>
              <a:rPr lang="en-US" sz="3600" b="0" i="0" dirty="0">
                <a:solidFill>
                  <a:srgbClr val="333333"/>
                </a:solidFill>
                <a:effectLst/>
                <a:highlight>
                  <a:srgbClr val="FFFFFF"/>
                </a:highlight>
                <a:latin typeface="Georgia" panose="02040502050405020303" pitchFamily="18" charset="0"/>
              </a:rPr>
              <a:t>and implementing care frameworks that emphasize not just clinical quality, but safety and a positive patient experience.</a:t>
            </a:r>
          </a:p>
          <a:p>
            <a:pPr marL="0" indent="0">
              <a:buNone/>
            </a:pPr>
            <a:r>
              <a:rPr lang="en-US" sz="2400" dirty="0">
                <a:solidFill>
                  <a:srgbClr val="4D5156"/>
                </a:solidFill>
                <a:latin typeface="Roboto" panose="02000000000000000000" pitchFamily="2" charset="0"/>
                <a:ea typeface="Times New Roman" panose="02020603050405020304" pitchFamily="18" charset="0"/>
              </a:rPr>
              <a:t>	D. Grinspun · 2022</a:t>
            </a:r>
            <a:r>
              <a:rPr lang="en-US" sz="2400" dirty="0">
                <a:latin typeface="Times New Roman" panose="02020603050405020304" pitchFamily="18" charset="0"/>
                <a:ea typeface="Times New Roman" panose="02020603050405020304" pitchFamily="18" charset="0"/>
              </a:rPr>
              <a:t> National </a:t>
            </a:r>
            <a:r>
              <a:rPr lang="en-US" sz="2400" dirty="0">
                <a:effectLst/>
                <a:latin typeface="Times New Roman" panose="02020603050405020304" pitchFamily="18" charset="0"/>
                <a:ea typeface="Times New Roman" panose="02020603050405020304" pitchFamily="18" charset="0"/>
              </a:rPr>
              <a:t>Institute of Health (NIH (gov) 	https://www.ncbi.nlm.nih.gov&gt;articles</a:t>
            </a:r>
            <a:r>
              <a:rPr lang="en-US" sz="2400" dirty="0">
                <a:solidFill>
                  <a:srgbClr val="4D5156"/>
                </a:solidFill>
                <a:effectLst/>
                <a:latin typeface="Roboto" panose="02000000000000000000" pitchFamily="2"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indent="0">
              <a:buNone/>
            </a:pPr>
            <a:endParaRPr lang="en-US" sz="2400" dirty="0">
              <a:solidFill>
                <a:srgbClr val="333333"/>
              </a:solidFill>
              <a:highlight>
                <a:srgbClr val="FFFFFF"/>
              </a:highlight>
              <a:latin typeface="Georgia" panose="02040502050405020303" pitchFamily="18" charset="0"/>
            </a:endParaRPr>
          </a:p>
        </p:txBody>
      </p:sp>
    </p:spTree>
    <p:extLst>
      <p:ext uri="{BB962C8B-B14F-4D97-AF65-F5344CB8AC3E}">
        <p14:creationId xmlns:p14="http://schemas.microsoft.com/office/powerpoint/2010/main" val="1619254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EA2B0-913D-53EB-51CA-71486EFB316C}"/>
              </a:ext>
            </a:extLst>
          </p:cNvPr>
          <p:cNvSpPr>
            <a:spLocks noGrp="1"/>
          </p:cNvSpPr>
          <p:nvPr>
            <p:ph type="title"/>
          </p:nvPr>
        </p:nvSpPr>
        <p:spPr/>
        <p:txBody>
          <a:bodyPr/>
          <a:lstStyle/>
          <a:p>
            <a:pPr algn="ctr"/>
            <a:r>
              <a:rPr lang="en-US" b="1" dirty="0"/>
              <a:t> </a:t>
            </a:r>
            <a:r>
              <a:rPr lang="en-US" sz="4000" b="1" dirty="0"/>
              <a:t>Nursing Work Definition of Excellence Cont’d</a:t>
            </a:r>
            <a:endParaRPr lang="en-US" sz="4000" dirty="0"/>
          </a:p>
        </p:txBody>
      </p:sp>
      <p:sp>
        <p:nvSpPr>
          <p:cNvPr id="3" name="Content Placeholder 2">
            <a:extLst>
              <a:ext uri="{FF2B5EF4-FFF2-40B4-BE49-F238E27FC236}">
                <a16:creationId xmlns:a16="http://schemas.microsoft.com/office/drawing/2014/main" id="{6F5C25B8-87EF-8AC3-0CA2-68D18C177552}"/>
              </a:ext>
            </a:extLst>
          </p:cNvPr>
          <p:cNvSpPr>
            <a:spLocks noGrp="1"/>
          </p:cNvSpPr>
          <p:nvPr>
            <p:ph idx="1"/>
          </p:nvPr>
        </p:nvSpPr>
        <p:spPr/>
        <p:txBody>
          <a:bodyPr>
            <a:normAutofit/>
          </a:bodyPr>
          <a:lstStyle/>
          <a:p>
            <a:r>
              <a:rPr lang="en-US" sz="3600" b="0" i="0" dirty="0">
                <a:solidFill>
                  <a:srgbClr val="333333"/>
                </a:solidFill>
                <a:effectLst/>
                <a:highlight>
                  <a:srgbClr val="FFFFFF"/>
                </a:highlight>
                <a:latin typeface="Georgia" panose="02040502050405020303" pitchFamily="18" charset="0"/>
              </a:rPr>
              <a:t>Nursing excellence requires a structure within the organization that supports </a:t>
            </a:r>
            <a:r>
              <a:rPr lang="en-US" sz="3600" b="0" i="0" dirty="0">
                <a:solidFill>
                  <a:srgbClr val="FF0000"/>
                </a:solidFill>
                <a:effectLst/>
                <a:highlight>
                  <a:srgbClr val="FFFFFF"/>
                </a:highlight>
                <a:latin typeface="Georgia" panose="02040502050405020303" pitchFamily="18" charset="0"/>
              </a:rPr>
              <a:t>shared governance </a:t>
            </a:r>
            <a:r>
              <a:rPr lang="en-US" sz="3600" b="0" i="0" dirty="0">
                <a:solidFill>
                  <a:srgbClr val="333333"/>
                </a:solidFill>
                <a:effectLst/>
                <a:highlight>
                  <a:srgbClr val="FFFFFF"/>
                </a:highlight>
                <a:latin typeface="Georgia" panose="02040502050405020303" pitchFamily="18" charset="0"/>
              </a:rPr>
              <a:t>so that nurses at every level are helping and involved in making decisions, measuring transparency, establish performance benchmarks, and promote shared autonomy.</a:t>
            </a:r>
          </a:p>
          <a:p>
            <a:endParaRPr lang="en-US" sz="3600" dirty="0">
              <a:solidFill>
                <a:srgbClr val="333333"/>
              </a:solidFill>
              <a:highlight>
                <a:srgbClr val="FFFFFF"/>
              </a:highlight>
              <a:latin typeface="Georgia" panose="02040502050405020303" pitchFamily="18" charset="0"/>
            </a:endParaRPr>
          </a:p>
          <a:p>
            <a:pPr marL="0" indent="0">
              <a:buNone/>
            </a:pPr>
            <a:r>
              <a:rPr lang="en-US" sz="1800" dirty="0">
                <a:solidFill>
                  <a:srgbClr val="4D5156"/>
                </a:solidFill>
                <a:latin typeface="Roboto" panose="02000000000000000000" pitchFamily="2" charset="0"/>
                <a:ea typeface="Times New Roman" panose="02020603050405020304" pitchFamily="18" charset="0"/>
              </a:rPr>
              <a:t>D Grinspun · 2022 </a:t>
            </a:r>
            <a:r>
              <a:rPr lang="en-US" sz="1800" dirty="0">
                <a:effectLst/>
                <a:latin typeface="Times New Roman" panose="02020603050405020304" pitchFamily="18" charset="0"/>
                <a:ea typeface="Times New Roman" panose="02020603050405020304" pitchFamily="18" charset="0"/>
              </a:rPr>
              <a:t>National Institute of Health (NIH (gov) https://www.ncbi.nlm.nih.gov&gt;articles</a:t>
            </a:r>
            <a:r>
              <a:rPr lang="en-US" sz="1800" dirty="0">
                <a:solidFill>
                  <a:srgbClr val="4D5156"/>
                </a:solidFill>
                <a:effectLst/>
                <a:latin typeface="Roboto" panose="02000000000000000000" pitchFamily="2" charset="0"/>
                <a:ea typeface="Times New Roman" panose="02020603050405020304" pitchFamily="18" charset="0"/>
              </a:rPr>
              <a:t>, </a:t>
            </a:r>
            <a:endParaRPr lang="en-US" dirty="0"/>
          </a:p>
        </p:txBody>
      </p:sp>
    </p:spTree>
    <p:extLst>
      <p:ext uri="{BB962C8B-B14F-4D97-AF65-F5344CB8AC3E}">
        <p14:creationId xmlns:p14="http://schemas.microsoft.com/office/powerpoint/2010/main" val="220031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DC947-4C98-1763-F8F6-32CBD52A89FA}"/>
              </a:ext>
            </a:extLst>
          </p:cNvPr>
          <p:cNvSpPr>
            <a:spLocks noGrp="1"/>
          </p:cNvSpPr>
          <p:nvPr>
            <p:ph type="title"/>
          </p:nvPr>
        </p:nvSpPr>
        <p:spPr/>
        <p:txBody>
          <a:bodyPr/>
          <a:lstStyle/>
          <a:p>
            <a:pPr algn="ctr"/>
            <a:r>
              <a:rPr lang="en-US" b="1" dirty="0"/>
              <a:t>Attributes of an Excellent Nurse </a:t>
            </a:r>
            <a:endParaRPr lang="en-US" dirty="0"/>
          </a:p>
        </p:txBody>
      </p:sp>
      <p:sp>
        <p:nvSpPr>
          <p:cNvPr id="3" name="Content Placeholder 2">
            <a:extLst>
              <a:ext uri="{FF2B5EF4-FFF2-40B4-BE49-F238E27FC236}">
                <a16:creationId xmlns:a16="http://schemas.microsoft.com/office/drawing/2014/main" id="{66721608-A61C-A963-A43A-AC4A59731B9E}"/>
              </a:ext>
            </a:extLst>
          </p:cNvPr>
          <p:cNvSpPr>
            <a:spLocks noGrp="1"/>
          </p:cNvSpPr>
          <p:nvPr>
            <p:ph idx="1"/>
          </p:nvPr>
        </p:nvSpPr>
        <p:spPr/>
        <p:txBody>
          <a:bodyPr>
            <a:normAutofit/>
          </a:bodyPr>
          <a:lstStyle/>
          <a:p>
            <a:pPr marL="514350" indent="-514350">
              <a:buAutoNum type="arabicPeriod"/>
            </a:pPr>
            <a:r>
              <a:rPr lang="en-US" sz="3600" dirty="0"/>
              <a:t>Compassion</a:t>
            </a:r>
          </a:p>
          <a:p>
            <a:pPr marL="514350" indent="-514350">
              <a:buAutoNum type="arabicPeriod"/>
            </a:pPr>
            <a:r>
              <a:rPr lang="en-US" sz="3600" dirty="0"/>
              <a:t>Empathy</a:t>
            </a:r>
          </a:p>
          <a:p>
            <a:pPr marL="514350" indent="-514350">
              <a:buAutoNum type="arabicPeriod"/>
            </a:pPr>
            <a:r>
              <a:rPr lang="en-US" sz="3600" dirty="0"/>
              <a:t>Clinical proficiency</a:t>
            </a:r>
          </a:p>
          <a:p>
            <a:pPr marL="514350" indent="-514350">
              <a:buAutoNum type="arabicPeriod"/>
            </a:pPr>
            <a:r>
              <a:rPr lang="en-US" sz="3600" dirty="0"/>
              <a:t>Effective Communication</a:t>
            </a:r>
          </a:p>
          <a:p>
            <a:pPr marL="514350" indent="-514350">
              <a:buAutoNum type="arabicPeriod"/>
            </a:pPr>
            <a:r>
              <a:rPr lang="en-US" sz="3600" dirty="0"/>
              <a:t>Motivated</a:t>
            </a:r>
          </a:p>
          <a:p>
            <a:pPr marL="514350" indent="-514350">
              <a:buAutoNum type="arabicPeriod"/>
            </a:pPr>
            <a:r>
              <a:rPr lang="en-US" sz="3600" dirty="0"/>
              <a:t>Critical thinking</a:t>
            </a:r>
          </a:p>
          <a:p>
            <a:pPr marL="0" indent="0">
              <a:buNone/>
            </a:pPr>
            <a:endParaRPr lang="en-US" dirty="0"/>
          </a:p>
          <a:p>
            <a:endParaRPr lang="en-US" dirty="0"/>
          </a:p>
        </p:txBody>
      </p:sp>
    </p:spTree>
    <p:extLst>
      <p:ext uri="{BB962C8B-B14F-4D97-AF65-F5344CB8AC3E}">
        <p14:creationId xmlns:p14="http://schemas.microsoft.com/office/powerpoint/2010/main" val="352661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587F6-58E4-E3D4-196E-AD210D7F5E05}"/>
              </a:ext>
            </a:extLst>
          </p:cNvPr>
          <p:cNvSpPr>
            <a:spLocks noGrp="1"/>
          </p:cNvSpPr>
          <p:nvPr>
            <p:ph type="title"/>
          </p:nvPr>
        </p:nvSpPr>
        <p:spPr/>
        <p:txBody>
          <a:bodyPr/>
          <a:lstStyle/>
          <a:p>
            <a:pPr algn="ctr"/>
            <a:r>
              <a:rPr lang="en-US" b="1" dirty="0"/>
              <a:t>Attributes of an Excellent Nurse  Cont’d</a:t>
            </a:r>
            <a:endParaRPr lang="en-US" dirty="0"/>
          </a:p>
        </p:txBody>
      </p:sp>
      <p:sp>
        <p:nvSpPr>
          <p:cNvPr id="3" name="Content Placeholder 2">
            <a:extLst>
              <a:ext uri="{FF2B5EF4-FFF2-40B4-BE49-F238E27FC236}">
                <a16:creationId xmlns:a16="http://schemas.microsoft.com/office/drawing/2014/main" id="{29B7E3FA-A1E4-820D-0DC8-315DFEA71C92}"/>
              </a:ext>
            </a:extLst>
          </p:cNvPr>
          <p:cNvSpPr>
            <a:spLocks noGrp="1"/>
          </p:cNvSpPr>
          <p:nvPr>
            <p:ph idx="1"/>
          </p:nvPr>
        </p:nvSpPr>
        <p:spPr/>
        <p:txBody>
          <a:bodyPr/>
          <a:lstStyle/>
          <a:p>
            <a:pPr marL="0" indent="0">
              <a:buNone/>
            </a:pPr>
            <a:r>
              <a:rPr lang="en-US" sz="3600" dirty="0"/>
              <a:t>7.    Dignity, and Respect </a:t>
            </a:r>
          </a:p>
          <a:p>
            <a:pPr marL="0" indent="0">
              <a:buNone/>
            </a:pPr>
            <a:r>
              <a:rPr lang="en-US" sz="3600" dirty="0"/>
              <a:t>8.    Professionalism </a:t>
            </a:r>
          </a:p>
          <a:p>
            <a:pPr marL="0" indent="0">
              <a:buNone/>
            </a:pPr>
            <a:r>
              <a:rPr lang="en-US" sz="3600" dirty="0"/>
              <a:t>9.    Integrity</a:t>
            </a:r>
          </a:p>
          <a:p>
            <a:pPr marL="0" indent="0">
              <a:buNone/>
            </a:pPr>
            <a:r>
              <a:rPr lang="en-US" sz="3600" dirty="0"/>
              <a:t>10.  Teamwork</a:t>
            </a:r>
          </a:p>
          <a:p>
            <a:pPr marL="0" indent="0">
              <a:buNone/>
            </a:pPr>
            <a:r>
              <a:rPr lang="en-US" sz="3600" dirty="0"/>
              <a:t>11.  Continuous Professional Development (CPD)</a:t>
            </a:r>
          </a:p>
          <a:p>
            <a:pPr marL="514350" indent="-514350">
              <a:buAutoNum type="arabicPeriod"/>
            </a:pPr>
            <a:endParaRPr lang="en-US" sz="3600" dirty="0"/>
          </a:p>
          <a:p>
            <a:endParaRPr lang="en-US" dirty="0"/>
          </a:p>
        </p:txBody>
      </p:sp>
    </p:spTree>
    <p:extLst>
      <p:ext uri="{BB962C8B-B14F-4D97-AF65-F5344CB8AC3E}">
        <p14:creationId xmlns:p14="http://schemas.microsoft.com/office/powerpoint/2010/main" val="260641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5" name="Rectangle 194">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B67EE9-F5B4-9C1E-6349-1AB6816624A0}"/>
              </a:ext>
            </a:extLst>
          </p:cNvPr>
          <p:cNvSpPr>
            <a:spLocks noGrp="1"/>
          </p:cNvSpPr>
          <p:nvPr>
            <p:ph type="title"/>
          </p:nvPr>
        </p:nvSpPr>
        <p:spPr>
          <a:xfrm>
            <a:off x="6234865" y="568517"/>
            <a:ext cx="5248221" cy="886379"/>
          </a:xfrm>
        </p:spPr>
        <p:txBody>
          <a:bodyPr>
            <a:noAutofit/>
          </a:bodyPr>
          <a:lstStyle/>
          <a:p>
            <a:pPr algn="ctr"/>
            <a:r>
              <a:rPr lang="en-US" sz="3600" b="1" dirty="0"/>
              <a:t> Impact of Excellence in Nursing</a:t>
            </a:r>
          </a:p>
        </p:txBody>
      </p:sp>
      <p:pic>
        <p:nvPicPr>
          <p:cNvPr id="5" name="Picture 4" descr="People holding hands">
            <a:extLst>
              <a:ext uri="{FF2B5EF4-FFF2-40B4-BE49-F238E27FC236}">
                <a16:creationId xmlns:a16="http://schemas.microsoft.com/office/drawing/2014/main" id="{65984608-C4DD-B01B-0C96-38FF8EB872CD}"/>
              </a:ext>
            </a:extLst>
          </p:cNvPr>
          <p:cNvPicPr>
            <a:picLocks noChangeAspect="1"/>
          </p:cNvPicPr>
          <p:nvPr/>
        </p:nvPicPr>
        <p:blipFill rotWithShape="1">
          <a:blip r:embed="rId2"/>
          <a:srcRect l="22354" r="10897" b="1"/>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197" name="Group 196">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tx1"/>
          </a:solidFill>
        </p:grpSpPr>
        <p:sp>
          <p:nvSpPr>
            <p:cNvPr id="198" name="Freeform: Shape 197">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99" name="Freeform: Shape 198">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grpSp>
        <p:nvGrpSpPr>
          <p:cNvPr id="201" name="Group 200">
            <a:extLst>
              <a:ext uri="{FF2B5EF4-FFF2-40B4-BE49-F238E27FC236}">
                <a16:creationId xmlns:a16="http://schemas.microsoft.com/office/drawing/2014/main" id="{C28CAB86-AA69-4EF8-A4E2-4E020497D0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tx1">
              <a:alpha val="20000"/>
            </a:schemeClr>
          </a:solidFill>
        </p:grpSpPr>
        <p:sp>
          <p:nvSpPr>
            <p:cNvPr id="202" name="Freeform: Shape 201">
              <a:extLst>
                <a:ext uri="{FF2B5EF4-FFF2-40B4-BE49-F238E27FC236}">
                  <a16:creationId xmlns:a16="http://schemas.microsoft.com/office/drawing/2014/main" id="{29A36BEE-5544-45FB-88F3-9E156F32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203" name="Freeform: Shape 202">
              <a:extLst>
                <a:ext uri="{FF2B5EF4-FFF2-40B4-BE49-F238E27FC236}">
                  <a16:creationId xmlns:a16="http://schemas.microsoft.com/office/drawing/2014/main" id="{5B49ECF4-1585-4D6B-AB63-D49C92945E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grpSp>
        <p:nvGrpSpPr>
          <p:cNvPr id="205" name="Graphic 185">
            <a:extLst>
              <a:ext uri="{FF2B5EF4-FFF2-40B4-BE49-F238E27FC236}">
                <a16:creationId xmlns:a16="http://schemas.microsoft.com/office/drawing/2014/main" id="{617CAA5F-37E3-4DF6-9DD0-68A40D2161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alpha val="20000"/>
            </a:schemeClr>
          </a:solidFill>
        </p:grpSpPr>
        <p:sp>
          <p:nvSpPr>
            <p:cNvPr id="206" name="Freeform: Shape 205">
              <a:extLst>
                <a:ext uri="{FF2B5EF4-FFF2-40B4-BE49-F238E27FC236}">
                  <a16:creationId xmlns:a16="http://schemas.microsoft.com/office/drawing/2014/main" id="{2FCF03A3-80B7-45BC-AA40-A335CC8168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E9D3C77A-275B-4C9E-A407-B09450E564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DC6C5B5B-80BB-41D8-A377-C653EF1B01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DCA5D93A-E913-46A0-9684-20B6B4B8CA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FE6EFE8A-51D2-4AF6-A18C-29A9E5EF5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9423C5AC-C19E-8B4F-531B-DDDCB927C75A}"/>
              </a:ext>
            </a:extLst>
          </p:cNvPr>
          <p:cNvSpPr>
            <a:spLocks noGrp="1"/>
          </p:cNvSpPr>
          <p:nvPr>
            <p:ph idx="1"/>
          </p:nvPr>
        </p:nvSpPr>
        <p:spPr>
          <a:xfrm>
            <a:off x="6234868" y="1820369"/>
            <a:ext cx="5217173" cy="4351338"/>
          </a:xfrm>
        </p:spPr>
        <p:txBody>
          <a:bodyPr>
            <a:normAutofit/>
          </a:bodyPr>
          <a:lstStyle/>
          <a:p>
            <a:r>
              <a:rPr lang="en-US" sz="3600" dirty="0"/>
              <a:t>Improved quality care</a:t>
            </a:r>
          </a:p>
          <a:p>
            <a:r>
              <a:rPr lang="en-US" sz="3600" dirty="0"/>
              <a:t>Higher patient satisfaction</a:t>
            </a:r>
          </a:p>
          <a:p>
            <a:r>
              <a:rPr lang="en-US" sz="3600" dirty="0"/>
              <a:t>Improved health</a:t>
            </a:r>
          </a:p>
          <a:p>
            <a:r>
              <a:rPr lang="en-US" sz="3600" dirty="0"/>
              <a:t>Lower mortality rates</a:t>
            </a:r>
          </a:p>
          <a:p>
            <a:r>
              <a:rPr lang="en-US" sz="3600" dirty="0"/>
              <a:t>Increase retention in the nursing profession</a:t>
            </a:r>
          </a:p>
          <a:p>
            <a:pPr marL="0" indent="0">
              <a:buNone/>
            </a:pPr>
            <a:endParaRPr lang="en-US" sz="3200" dirty="0"/>
          </a:p>
          <a:p>
            <a:endParaRPr lang="en-US" sz="3200" dirty="0"/>
          </a:p>
        </p:txBody>
      </p:sp>
      <p:grpSp>
        <p:nvGrpSpPr>
          <p:cNvPr id="212"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213" name="Freeform: Shape 212">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28036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unkyShapesVTI">
  <a:themeElements>
    <a:clrScheme name="Custom 15">
      <a:dk1>
        <a:sysClr val="windowText" lastClr="000000"/>
      </a:dk1>
      <a:lt1>
        <a:sysClr val="window" lastClr="FFFFFF"/>
      </a:lt1>
      <a:dk2>
        <a:srgbClr val="2D2D2D"/>
      </a:dk2>
      <a:lt2>
        <a:srgbClr val="F3FFF8"/>
      </a:lt2>
      <a:accent1>
        <a:srgbClr val="FF80BD"/>
      </a:accent1>
      <a:accent2>
        <a:srgbClr val="1EB9D3"/>
      </a:accent2>
      <a:accent3>
        <a:srgbClr val="21C46B"/>
      </a:accent3>
      <a:accent4>
        <a:srgbClr val="EA9600"/>
      </a:accent4>
      <a:accent5>
        <a:srgbClr val="F43B56"/>
      </a:accent5>
      <a:accent6>
        <a:srgbClr val="4B56E8"/>
      </a:accent6>
      <a:hlink>
        <a:srgbClr val="8F61FF"/>
      </a:hlink>
      <a:folHlink>
        <a:srgbClr val="F900A0"/>
      </a:folHlink>
    </a:clrScheme>
    <a:fontScheme name="Source Sans Pro">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VTI" id="{A7F40C41-3FB2-45B0-B0D6-DFB7FDD9B7AD}" vid="{C49381A0-09CD-46EE-B141-E2CDD87ABF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52274</TotalTime>
  <Words>736</Words>
  <Application>Microsoft Macintosh PowerPoint</Application>
  <PresentationFormat>Widescreen</PresentationFormat>
  <Paragraphs>130</Paragraphs>
  <Slides>17</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Aptos</vt:lpstr>
      <vt:lpstr>Arial</vt:lpstr>
      <vt:lpstr>Calibri</vt:lpstr>
      <vt:lpstr>Georgia</vt:lpstr>
      <vt:lpstr>Roboto</vt:lpstr>
      <vt:lpstr>Source Sans Pro</vt:lpstr>
      <vt:lpstr>Source Sans Pro SemiBold</vt:lpstr>
      <vt:lpstr>Times New Roman</vt:lpstr>
      <vt:lpstr>Verdana</vt:lpstr>
      <vt:lpstr>FunkyShapesVTI</vt:lpstr>
      <vt:lpstr>The Best Always: Excellence In   Nursing </vt:lpstr>
      <vt:lpstr>PowerPoint Presentation</vt:lpstr>
      <vt:lpstr>Objectives</vt:lpstr>
      <vt:lpstr>“The Best Always”</vt:lpstr>
      <vt:lpstr>Nursing Work Definition of Excellence</vt:lpstr>
      <vt:lpstr> Nursing Work Definition of Excellence Cont’d</vt:lpstr>
      <vt:lpstr>Attributes of an Excellent Nurse </vt:lpstr>
      <vt:lpstr>Attributes of an Excellent Nurse  Cont’d</vt:lpstr>
      <vt:lpstr> Impact of Excellence in Nursing</vt:lpstr>
      <vt:lpstr>Some Challenges That Decrease Excellence in Nursing</vt:lpstr>
      <vt:lpstr>PowerPoint Presentation</vt:lpstr>
      <vt:lpstr>WHO Global Workforce Statistics</vt:lpstr>
      <vt:lpstr>Challenges That Decrease Excellence in Nursing Cont’d</vt:lpstr>
      <vt:lpstr>Where do we go from here so we can be “The Best Always”?</vt:lpstr>
      <vt:lpstr>Wholefully Team Magazine- August 31, 2023</vt:lpstr>
      <vt:lpstr>Self care</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Best Always: Excellence In   Nursing </dc:title>
  <dc:creator>marlow269@gmail.com</dc:creator>
  <cp:lastModifiedBy>marlow269@gmail.com</cp:lastModifiedBy>
  <cp:revision>29</cp:revision>
  <dcterms:created xsi:type="dcterms:W3CDTF">2024-04-08T01:30:52Z</dcterms:created>
  <dcterms:modified xsi:type="dcterms:W3CDTF">2024-06-18T17:54:46Z</dcterms:modified>
</cp:coreProperties>
</file>